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2" r:id="rId6"/>
    <p:sldId id="306" r:id="rId7"/>
    <p:sldId id="308" r:id="rId8"/>
    <p:sldId id="311" r:id="rId9"/>
    <p:sldId id="292" r:id="rId10"/>
    <p:sldId id="307" r:id="rId11"/>
    <p:sldId id="295" r:id="rId12"/>
    <p:sldId id="309" r:id="rId13"/>
    <p:sldId id="310" r:id="rId14"/>
    <p:sldId id="312" r:id="rId15"/>
    <p:sldId id="313" r:id="rId16"/>
    <p:sldId id="315" r:id="rId17"/>
    <p:sldId id="296" r:id="rId18"/>
    <p:sldId id="317" r:id="rId19"/>
    <p:sldId id="316" r:id="rId20"/>
    <p:sldId id="305" r:id="rId21"/>
    <p:sldId id="267" r:id="rId22"/>
    <p:sldId id="31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4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oase" userId="500be2ec-8891-4233-9ccc-963ac1bc657e" providerId="ADAL" clId="{F37DAF45-575B-48FF-9CB3-433A4A7F8ED4}"/>
    <pc:docChg chg="custSel modSld">
      <pc:chgData name="Amy Boase" userId="500be2ec-8891-4233-9ccc-963ac1bc657e" providerId="ADAL" clId="{F37DAF45-575B-48FF-9CB3-433A4A7F8ED4}" dt="2024-10-09T10:58:29.876" v="143" actId="1035"/>
      <pc:docMkLst>
        <pc:docMk/>
      </pc:docMkLst>
      <pc:sldChg chg="modSp mod">
        <pc:chgData name="Amy Boase" userId="500be2ec-8891-4233-9ccc-963ac1bc657e" providerId="ADAL" clId="{F37DAF45-575B-48FF-9CB3-433A4A7F8ED4}" dt="2024-10-09T10:56:42.557" v="0" actId="113"/>
        <pc:sldMkLst>
          <pc:docMk/>
          <pc:sldMk cId="2667383001" sldId="307"/>
        </pc:sldMkLst>
        <pc:spChg chg="mod">
          <ac:chgData name="Amy Boase" userId="500be2ec-8891-4233-9ccc-963ac1bc657e" providerId="ADAL" clId="{F37DAF45-575B-48FF-9CB3-433A4A7F8ED4}" dt="2024-10-09T10:56:42.557" v="0" actId="113"/>
          <ac:spMkLst>
            <pc:docMk/>
            <pc:sldMk cId="2667383001" sldId="307"/>
            <ac:spMk id="8" creationId="{00000000-0000-0000-0000-000000000000}"/>
          </ac:spMkLst>
        </pc:spChg>
      </pc:sldChg>
      <pc:sldChg chg="modSp mod">
        <pc:chgData name="Amy Boase" userId="500be2ec-8891-4233-9ccc-963ac1bc657e" providerId="ADAL" clId="{F37DAF45-575B-48FF-9CB3-433A4A7F8ED4}" dt="2024-10-09T10:58:29.876" v="143" actId="1035"/>
        <pc:sldMkLst>
          <pc:docMk/>
          <pc:sldMk cId="2635060244" sldId="316"/>
        </pc:sldMkLst>
        <pc:spChg chg="mod">
          <ac:chgData name="Amy Boase" userId="500be2ec-8891-4233-9ccc-963ac1bc657e" providerId="ADAL" clId="{F37DAF45-575B-48FF-9CB3-433A4A7F8ED4}" dt="2024-10-09T10:58:29.876" v="143" actId="1035"/>
          <ac:spMkLst>
            <pc:docMk/>
            <pc:sldMk cId="2635060244" sldId="316"/>
            <ac:spMk id="8" creationId="{00000000-0000-0000-0000-000000000000}"/>
          </ac:spMkLst>
        </pc:spChg>
      </pc:sldChg>
    </pc:docChg>
  </pc:docChgLst>
  <pc:docChgLst>
    <pc:chgData name="Andrea Lanham" userId="8431b2b8-ec0d-4aaf-ac42-78a6af41dee0" providerId="ADAL" clId="{50FE797D-2792-4023-A559-8E5EFA7B8DA6}"/>
    <pc:docChg chg="custSel delSld modSld">
      <pc:chgData name="Andrea Lanham" userId="8431b2b8-ec0d-4aaf-ac42-78a6af41dee0" providerId="ADAL" clId="{50FE797D-2792-4023-A559-8E5EFA7B8DA6}" dt="2024-10-09T15:36:45.865" v="120" actId="478"/>
      <pc:docMkLst>
        <pc:docMk/>
      </pc:docMkLst>
      <pc:sldChg chg="del">
        <pc:chgData name="Andrea Lanham" userId="8431b2b8-ec0d-4aaf-ac42-78a6af41dee0" providerId="ADAL" clId="{50FE797D-2792-4023-A559-8E5EFA7B8DA6}" dt="2024-10-08T09:06:26.913" v="0" actId="47"/>
        <pc:sldMkLst>
          <pc:docMk/>
          <pc:sldMk cId="1658572206" sldId="257"/>
        </pc:sldMkLst>
      </pc:sldChg>
      <pc:sldChg chg="modSp mod">
        <pc:chgData name="Andrea Lanham" userId="8431b2b8-ec0d-4aaf-ac42-78a6af41dee0" providerId="ADAL" clId="{50FE797D-2792-4023-A559-8E5EFA7B8DA6}" dt="2024-10-08T09:07:15.758" v="13" actId="20577"/>
        <pc:sldMkLst>
          <pc:docMk/>
          <pc:sldMk cId="4172004504" sldId="267"/>
        </pc:sldMkLst>
        <pc:spChg chg="mod">
          <ac:chgData name="Andrea Lanham" userId="8431b2b8-ec0d-4aaf-ac42-78a6af41dee0" providerId="ADAL" clId="{50FE797D-2792-4023-A559-8E5EFA7B8DA6}" dt="2024-10-08T09:07:15.758" v="13" actId="20577"/>
          <ac:spMkLst>
            <pc:docMk/>
            <pc:sldMk cId="4172004504" sldId="267"/>
            <ac:spMk id="8" creationId="{00000000-0000-0000-0000-000000000000}"/>
          </ac:spMkLst>
        </pc:spChg>
      </pc:sldChg>
      <pc:sldChg chg="delSp mod delAnim">
        <pc:chgData name="Andrea Lanham" userId="8431b2b8-ec0d-4aaf-ac42-78a6af41dee0" providerId="ADAL" clId="{50FE797D-2792-4023-A559-8E5EFA7B8DA6}" dt="2024-10-09T15:36:38.441" v="119" actId="478"/>
        <pc:sldMkLst>
          <pc:docMk/>
          <pc:sldMk cId="3178725272" sldId="296"/>
        </pc:sldMkLst>
        <pc:picChg chg="del">
          <ac:chgData name="Andrea Lanham" userId="8431b2b8-ec0d-4aaf-ac42-78a6af41dee0" providerId="ADAL" clId="{50FE797D-2792-4023-A559-8E5EFA7B8DA6}" dt="2024-10-09T15:36:38.441" v="119" actId="478"/>
          <ac:picMkLst>
            <pc:docMk/>
            <pc:sldMk cId="3178725272" sldId="296"/>
            <ac:picMk id="7" creationId="{852E8F07-B11F-407A-81D0-7B7489E8598F}"/>
          </ac:picMkLst>
        </pc:picChg>
      </pc:sldChg>
      <pc:sldChg chg="delSp mod delAnim">
        <pc:chgData name="Andrea Lanham" userId="8431b2b8-ec0d-4aaf-ac42-78a6af41dee0" providerId="ADAL" clId="{50FE797D-2792-4023-A559-8E5EFA7B8DA6}" dt="2024-10-09T15:36:45.865" v="120" actId="478"/>
        <pc:sldMkLst>
          <pc:docMk/>
          <pc:sldMk cId="119301854" sldId="314"/>
        </pc:sldMkLst>
        <pc:picChg chg="del">
          <ac:chgData name="Andrea Lanham" userId="8431b2b8-ec0d-4aaf-ac42-78a6af41dee0" providerId="ADAL" clId="{50FE797D-2792-4023-A559-8E5EFA7B8DA6}" dt="2024-10-09T15:36:45.865" v="120" actId="478"/>
          <ac:picMkLst>
            <pc:docMk/>
            <pc:sldMk cId="119301854" sldId="314"/>
            <ac:picMk id="10" creationId="{FAC6F288-A4CB-4F10-941C-70282A1600A0}"/>
          </ac:picMkLst>
        </pc:picChg>
      </pc:sldChg>
      <pc:sldChg chg="modSp mod">
        <pc:chgData name="Andrea Lanham" userId="8431b2b8-ec0d-4aaf-ac42-78a6af41dee0" providerId="ADAL" clId="{50FE797D-2792-4023-A559-8E5EFA7B8DA6}" dt="2024-10-08T09:07:50.049" v="118" actId="20577"/>
        <pc:sldMkLst>
          <pc:docMk/>
          <pc:sldMk cId="2635060244" sldId="316"/>
        </pc:sldMkLst>
        <pc:spChg chg="mod">
          <ac:chgData name="Andrea Lanham" userId="8431b2b8-ec0d-4aaf-ac42-78a6af41dee0" providerId="ADAL" clId="{50FE797D-2792-4023-A559-8E5EFA7B8DA6}" dt="2024-10-08T09:07:50.049" v="118" actId="20577"/>
          <ac:spMkLst>
            <pc:docMk/>
            <pc:sldMk cId="2635060244" sldId="31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14C87D-5282-4A20-9A38-517264A260A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39510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29981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18887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4C87D-5282-4A20-9A38-517264A260A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40155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14C87D-5282-4A20-9A38-517264A260A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408751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14C87D-5282-4A20-9A38-517264A260A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4310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14C87D-5282-4A20-9A38-517264A260A3}"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25115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14C87D-5282-4A20-9A38-517264A260A3}"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3206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C87D-5282-4A20-9A38-517264A260A3}"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160885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4C87D-5282-4A20-9A38-517264A260A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222553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14C87D-5282-4A20-9A38-517264A260A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921D54-E584-4729-A352-B78CFD3E1E10}" type="slidenum">
              <a:rPr lang="en-GB" smtClean="0"/>
              <a:t>‹#›</a:t>
            </a:fld>
            <a:endParaRPr lang="en-GB"/>
          </a:p>
        </p:txBody>
      </p:sp>
    </p:spTree>
    <p:extLst>
      <p:ext uri="{BB962C8B-B14F-4D97-AF65-F5344CB8AC3E}">
        <p14:creationId xmlns:p14="http://schemas.microsoft.com/office/powerpoint/2010/main" val="3272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4C87D-5282-4A20-9A38-517264A260A3}" type="datetimeFigureOut">
              <a:rPr lang="en-GB" smtClean="0"/>
              <a:t>09/10/2024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1D54-E584-4729-A352-B78CFD3E1E10}" type="slidenum">
              <a:rPr lang="en-GB" smtClean="0"/>
              <a:t>‹#›</a:t>
            </a:fld>
            <a:endParaRPr lang="en-GB"/>
          </a:p>
        </p:txBody>
      </p:sp>
    </p:spTree>
    <p:extLst>
      <p:ext uri="{BB962C8B-B14F-4D97-AF65-F5344CB8AC3E}">
        <p14:creationId xmlns:p14="http://schemas.microsoft.com/office/powerpoint/2010/main" val="31660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dn.booktrust.org.uk/globalassets/resources/misc/reading-with-your-child/reading-with-your-child-booklet-for-parents.pdf"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UCI2mu7URBc"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 y="198527"/>
            <a:ext cx="8516983" cy="6387737"/>
          </a:xfrm>
          <a:prstGeom prst="rect">
            <a:avLst/>
          </a:prstGeom>
        </p:spPr>
      </p:pic>
      <p:sp>
        <p:nvSpPr>
          <p:cNvPr id="6" name="TextBox 5"/>
          <p:cNvSpPr txBox="1"/>
          <p:nvPr/>
        </p:nvSpPr>
        <p:spPr>
          <a:xfrm>
            <a:off x="895689" y="733485"/>
            <a:ext cx="4120447" cy="1938992"/>
          </a:xfrm>
          <a:prstGeom prst="rect">
            <a:avLst/>
          </a:prstGeom>
          <a:noFill/>
        </p:spPr>
        <p:txBody>
          <a:bodyPr wrap="square" rtlCol="0">
            <a:spAutoFit/>
          </a:bodyPr>
          <a:lstStyle/>
          <a:p>
            <a:r>
              <a:rPr lang="en-US" sz="7200">
                <a:latin typeface="Sassoon Infant Std" panose="020B0503020103030203" pitchFamily="34" charset="0"/>
                <a:cs typeface="Calibri" panose="020F0502020204030204" pitchFamily="34" charset="0"/>
              </a:rPr>
              <a:t>Welcome</a:t>
            </a:r>
          </a:p>
          <a:p>
            <a:endParaRPr lang="en-US" sz="4800">
              <a:solidFill>
                <a:schemeClr val="accent6">
                  <a:lumMod val="50000"/>
                </a:schemeClr>
              </a:solidFill>
              <a:latin typeface="Calibri" panose="020F0502020204030204" pitchFamily="34" charset="0"/>
              <a:cs typeface="Calibri" panose="020F0502020204030204" pitchFamily="34" charset="0"/>
            </a:endParaRPr>
          </a:p>
        </p:txBody>
      </p:sp>
      <p:pic>
        <p:nvPicPr>
          <p:cNvPr id="7" name="Picture 6" descr="Logo - The Blue Kite Academy Trust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28" y="5613968"/>
            <a:ext cx="2788920" cy="770738"/>
          </a:xfrm>
          <a:prstGeom prst="rect">
            <a:avLst/>
          </a:prstGeom>
          <a:noFill/>
          <a:ln>
            <a:noFill/>
          </a:ln>
        </p:spPr>
      </p:pic>
      <p:pic>
        <p:nvPicPr>
          <p:cNvPr id="8" name="Picture 7" descr="A group of people in a garden&#10;&#10;Description automatically generated with low confidence">
            <a:extLst>
              <a:ext uri="{FF2B5EF4-FFF2-40B4-BE49-F238E27FC236}">
                <a16:creationId xmlns:a16="http://schemas.microsoft.com/office/drawing/2014/main" id="{70B0034A-F6B5-48A7-8DDA-0DD093307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458200" y="3208669"/>
            <a:ext cx="197714" cy="135177"/>
          </a:xfrm>
          <a:prstGeom prst="rect">
            <a:avLst/>
          </a:prstGeom>
          <a:effectLst>
            <a:softEdge rad="63500"/>
          </a:effectLst>
        </p:spPr>
      </p:pic>
      <p:sp>
        <p:nvSpPr>
          <p:cNvPr id="5" name="TextBox 4"/>
          <p:cNvSpPr txBox="1"/>
          <p:nvPr/>
        </p:nvSpPr>
        <p:spPr>
          <a:xfrm>
            <a:off x="1675851" y="2850561"/>
            <a:ext cx="5766165" cy="2462213"/>
          </a:xfrm>
          <a:prstGeom prst="rect">
            <a:avLst/>
          </a:prstGeom>
          <a:noFill/>
        </p:spPr>
        <p:txBody>
          <a:bodyPr wrap="square" rtlCol="0">
            <a:spAutoFit/>
          </a:bodyPr>
          <a:lstStyle/>
          <a:p>
            <a:pPr algn="ctr"/>
            <a:r>
              <a:rPr lang="en-US" sz="6600">
                <a:solidFill>
                  <a:schemeClr val="accent6">
                    <a:lumMod val="50000"/>
                  </a:schemeClr>
                </a:solidFill>
                <a:latin typeface="Sassoon Infant Std" panose="020B0503020103030203" pitchFamily="34" charset="0"/>
                <a:cs typeface="Calibri" panose="020F0502020204030204" pitchFamily="34" charset="0"/>
              </a:rPr>
              <a:t>Phonics in EYFS</a:t>
            </a:r>
          </a:p>
          <a:p>
            <a:pPr algn="ctr"/>
            <a:r>
              <a:rPr lang="en-US" sz="4400">
                <a:solidFill>
                  <a:schemeClr val="accent6">
                    <a:lumMod val="50000"/>
                  </a:schemeClr>
                </a:solidFill>
                <a:latin typeface="Sassoon Infant Std" panose="020B0503020103030203" pitchFamily="34" charset="0"/>
                <a:cs typeface="Calibri" panose="020F0502020204030204" pitchFamily="34" charset="0"/>
              </a:rPr>
              <a:t> </a:t>
            </a:r>
          </a:p>
          <a:p>
            <a:pPr algn="ctr"/>
            <a:r>
              <a:rPr lang="en-US" sz="4400">
                <a:solidFill>
                  <a:schemeClr val="accent6">
                    <a:lumMod val="50000"/>
                  </a:schemeClr>
                </a:solidFill>
                <a:latin typeface="Sassoon Infant Std" panose="020B0503020103030203" pitchFamily="34" charset="0"/>
                <a:cs typeface="Calibri" panose="020F0502020204030204" pitchFamily="34" charset="0"/>
              </a:rPr>
              <a:t> </a:t>
            </a:r>
            <a:r>
              <a:rPr lang="en-US" sz="2800">
                <a:latin typeface="Sassoon Infant Std" panose="020B0503020103030203" pitchFamily="34" charset="0"/>
                <a:cs typeface="Calibri" panose="020F0502020204030204" pitchFamily="34" charset="0"/>
              </a:rPr>
              <a:t>Badbury Park Primary School</a:t>
            </a:r>
            <a:endParaRPr lang="en-US" sz="4400">
              <a:latin typeface="Sassoon Infant Std" panose="020B0503020103030203"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1443563-7C36-44CB-8021-5994C69CB232}"/>
              </a:ext>
            </a:extLst>
          </p:cNvPr>
          <p:cNvPicPr>
            <a:picLocks noChangeAspect="1"/>
          </p:cNvPicPr>
          <p:nvPr/>
        </p:nvPicPr>
        <p:blipFill>
          <a:blip r:embed="rId5"/>
          <a:stretch>
            <a:fillRect/>
          </a:stretch>
        </p:blipFill>
        <p:spPr>
          <a:xfrm>
            <a:off x="2865556" y="1799822"/>
            <a:ext cx="3386757" cy="1050739"/>
          </a:xfrm>
          <a:prstGeom prst="rect">
            <a:avLst/>
          </a:prstGeom>
        </p:spPr>
      </p:pic>
      <p:pic>
        <p:nvPicPr>
          <p:cNvPr id="13" name="Picture 12">
            <a:extLst>
              <a:ext uri="{FF2B5EF4-FFF2-40B4-BE49-F238E27FC236}">
                <a16:creationId xmlns:a16="http://schemas.microsoft.com/office/drawing/2014/main" id="{A7B17DE8-DD3D-4AB6-90FF-88FD7D46A2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753942" y="454167"/>
            <a:ext cx="735037" cy="730037"/>
          </a:xfrm>
          <a:prstGeom prst="rect">
            <a:avLst/>
          </a:prstGeom>
        </p:spPr>
      </p:pic>
    </p:spTree>
    <p:extLst>
      <p:ext uri="{BB962C8B-B14F-4D97-AF65-F5344CB8AC3E}">
        <p14:creationId xmlns:p14="http://schemas.microsoft.com/office/powerpoint/2010/main" val="1440811937"/>
      </p:ext>
    </p:extLst>
  </p:cSld>
  <p:clrMapOvr>
    <a:masterClrMapping/>
  </p:clrMapOvr>
  <mc:AlternateContent xmlns:mc="http://schemas.openxmlformats.org/markup-compatibility/2006" xmlns:p14="http://schemas.microsoft.com/office/powerpoint/2010/main">
    <mc:Choice Requires="p14">
      <p:transition spd="slow" p14:dur="2000" advTm="6828"/>
    </mc:Choice>
    <mc:Fallback xmlns="">
      <p:transition spd="slow" advTm="68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685800" y="642279"/>
            <a:ext cx="6742475" cy="584775"/>
          </a:xfrm>
          <a:prstGeom prst="rect">
            <a:avLst/>
          </a:prstGeom>
          <a:noFill/>
        </p:spPr>
        <p:txBody>
          <a:bodyPr wrap="square" rtlCol="0">
            <a:spAutoFit/>
          </a:bodyPr>
          <a:lstStyle/>
          <a:p>
            <a:r>
              <a:rPr lang="en-GB" sz="3200">
                <a:latin typeface="Sassoon Infant Std" panose="020B0503020103030203" pitchFamily="34" charset="0"/>
              </a:rPr>
              <a:t>After reading…</a:t>
            </a:r>
          </a:p>
        </p:txBody>
      </p:sp>
      <p:sp>
        <p:nvSpPr>
          <p:cNvPr id="5" name="TextBox 4">
            <a:extLst>
              <a:ext uri="{FF2B5EF4-FFF2-40B4-BE49-F238E27FC236}">
                <a16:creationId xmlns:a16="http://schemas.microsoft.com/office/drawing/2014/main" id="{3A36CB31-C70D-4338-B63F-9E02E3DDCD4D}"/>
              </a:ext>
            </a:extLst>
          </p:cNvPr>
          <p:cNvSpPr txBox="1"/>
          <p:nvPr/>
        </p:nvSpPr>
        <p:spPr>
          <a:xfrm>
            <a:off x="685800" y="1928063"/>
            <a:ext cx="6348046" cy="4955203"/>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Sassoon Infant Std" panose="020B0503020103030203" pitchFamily="34" charset="0"/>
              </a:rPr>
              <a:t>Praise praise praise! </a:t>
            </a:r>
          </a:p>
          <a:p>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If your child is still focused, you can ask about their favourite part of the story or their favourite character. Be inquisitive- why was that part your favourite? Share your favourite part and why too. We call this ‘book talk!’</a:t>
            </a:r>
          </a:p>
          <a:p>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Tell your child how much you enjoyed hearing them read and how proud you are of their efforts.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Explain that you’re looking forward to the next session…hopefully this will be the next day!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Log the reading in their yellow reading record</a:t>
            </a:r>
          </a:p>
          <a:p>
            <a:pPr marL="285750" indent="-285750">
              <a:buFont typeface="Arial" panose="020B0604020202020204" pitchFamily="34" charset="0"/>
              <a:buChar char="•"/>
            </a:pPr>
            <a:endParaRPr lang="en-GB"/>
          </a:p>
          <a:p>
            <a:endParaRPr lang="en-GB"/>
          </a:p>
        </p:txBody>
      </p:sp>
      <p:pic>
        <p:nvPicPr>
          <p:cNvPr id="10" name="Picture 9">
            <a:extLst>
              <a:ext uri="{FF2B5EF4-FFF2-40B4-BE49-F238E27FC236}">
                <a16:creationId xmlns:a16="http://schemas.microsoft.com/office/drawing/2014/main" id="{2CC32C61-F534-4DC2-84F5-315938216DF1}"/>
              </a:ext>
            </a:extLst>
          </p:cNvPr>
          <p:cNvPicPr>
            <a:picLocks noChangeAspect="1"/>
          </p:cNvPicPr>
          <p:nvPr/>
        </p:nvPicPr>
        <p:blipFill>
          <a:blip r:embed="rId4"/>
          <a:stretch>
            <a:fillRect/>
          </a:stretch>
        </p:blipFill>
        <p:spPr>
          <a:xfrm>
            <a:off x="4226213" y="590287"/>
            <a:ext cx="3952586" cy="1691984"/>
          </a:xfrm>
          <a:prstGeom prst="rect">
            <a:avLst/>
          </a:prstGeom>
        </p:spPr>
      </p:pic>
    </p:spTree>
    <p:extLst>
      <p:ext uri="{BB962C8B-B14F-4D97-AF65-F5344CB8AC3E}">
        <p14:creationId xmlns:p14="http://schemas.microsoft.com/office/powerpoint/2010/main" val="2189122840"/>
      </p:ext>
    </p:extLst>
  </p:cSld>
  <p:clrMapOvr>
    <a:masterClrMapping/>
  </p:clrMapOvr>
  <mc:AlternateContent xmlns:mc="http://schemas.openxmlformats.org/markup-compatibility/2006" xmlns:p14="http://schemas.microsoft.com/office/powerpoint/2010/main">
    <mc:Choice Requires="p14">
      <p:transition spd="slow" p14:dur="2000" advTm="78089"/>
    </mc:Choice>
    <mc:Fallback xmlns="">
      <p:transition spd="slow" advTm="780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965201" y="1063400"/>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13816" y="645567"/>
            <a:ext cx="6742475" cy="769441"/>
          </a:xfrm>
          <a:prstGeom prst="rect">
            <a:avLst/>
          </a:prstGeom>
          <a:noFill/>
        </p:spPr>
        <p:txBody>
          <a:bodyPr wrap="square" rtlCol="0">
            <a:spAutoFit/>
          </a:bodyPr>
          <a:lstStyle/>
          <a:p>
            <a:r>
              <a:rPr lang="en-GB" sz="4400" b="1">
                <a:latin typeface="Sassoon Infant Std" panose="020B0503020103030203" pitchFamily="34" charset="0"/>
              </a:rPr>
              <a:t>Please ask us questions…</a:t>
            </a:r>
          </a:p>
        </p:txBody>
      </p:sp>
      <p:sp>
        <p:nvSpPr>
          <p:cNvPr id="5" name="TextBox 4">
            <a:extLst>
              <a:ext uri="{FF2B5EF4-FFF2-40B4-BE49-F238E27FC236}">
                <a16:creationId xmlns:a16="http://schemas.microsoft.com/office/drawing/2014/main" id="{3A36CB31-C70D-4338-B63F-9E02E3DDCD4D}"/>
              </a:ext>
            </a:extLst>
          </p:cNvPr>
          <p:cNvSpPr txBox="1"/>
          <p:nvPr/>
        </p:nvSpPr>
        <p:spPr>
          <a:xfrm>
            <a:off x="1887707" y="1742019"/>
            <a:ext cx="5368584" cy="2585323"/>
          </a:xfrm>
          <a:prstGeom prst="rect">
            <a:avLst/>
          </a:prstGeom>
          <a:noFill/>
        </p:spPr>
        <p:txBody>
          <a:bodyPr wrap="square" rtlCol="0">
            <a:spAutoFit/>
          </a:bodyPr>
          <a:lstStyle/>
          <a:p>
            <a:endParaRPr lang="en-GB" sz="2400"/>
          </a:p>
          <a:p>
            <a:pPr algn="ctr"/>
            <a:r>
              <a:rPr lang="en-GB" sz="2400">
                <a:latin typeface="Sassoon Infant Std" panose="020B0503020103030203" pitchFamily="34" charset="0"/>
              </a:rPr>
              <a:t>We would like all of our parents to know that we are always here and ready to support you, so please ask if you aren’t sure or something isn’t quite working. We are here to help!</a:t>
            </a:r>
          </a:p>
          <a:p>
            <a:endParaRPr lang="en-GB"/>
          </a:p>
        </p:txBody>
      </p:sp>
    </p:spTree>
    <p:extLst>
      <p:ext uri="{BB962C8B-B14F-4D97-AF65-F5344CB8AC3E}">
        <p14:creationId xmlns:p14="http://schemas.microsoft.com/office/powerpoint/2010/main" val="1475111900"/>
      </p:ext>
    </p:extLst>
  </p:cSld>
  <p:clrMapOvr>
    <a:masterClrMapping/>
  </p:clrMapOvr>
  <mc:AlternateContent xmlns:mc="http://schemas.openxmlformats.org/markup-compatibility/2006" xmlns:p14="http://schemas.microsoft.com/office/powerpoint/2010/main">
    <mc:Choice Requires="p14">
      <p:transition spd="slow" p14:dur="2000" advTm="29415"/>
    </mc:Choice>
    <mc:Fallback xmlns="">
      <p:transition spd="slow" advTm="294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965201" y="1063400"/>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13816" y="645567"/>
            <a:ext cx="7772400" cy="4860433"/>
          </a:xfrm>
          <a:prstGeom prst="rect">
            <a:avLst/>
          </a:prstGeom>
          <a:noFill/>
        </p:spPr>
        <p:txBody>
          <a:bodyPr wrap="square" rtlCol="0">
            <a:spAutoFit/>
          </a:bodyPr>
          <a:lstStyle/>
          <a:p>
            <a:r>
              <a:rPr lang="en-GB" sz="3200" b="1">
                <a:latin typeface="Sassoon Infant Std" panose="020B0503020103030203" pitchFamily="34" charset="0"/>
              </a:rPr>
              <a:t>Top tips… </a:t>
            </a:r>
          </a:p>
          <a:p>
            <a:endParaRPr lang="en-GB" sz="1600" b="1">
              <a:latin typeface="Sassoon Infant Std" panose="020B0503020103030203" pitchFamily="34" charset="0"/>
            </a:endParaRPr>
          </a:p>
          <a:p>
            <a:pPr marL="342900" indent="-342900">
              <a:lnSpc>
                <a:spcPct val="150000"/>
              </a:lnSpc>
              <a:buAutoNum type="arabicPeriod"/>
            </a:pPr>
            <a:r>
              <a:rPr lang="en-GB" sz="1600">
                <a:latin typeface="Sassoon Infant Std" panose="020B0503020103030203" pitchFamily="34" charset="0"/>
              </a:rPr>
              <a:t>For under-7’s, 5-10 minutes is usually enough. Little and often is best – strive for 5!</a:t>
            </a:r>
          </a:p>
          <a:p>
            <a:pPr marL="342900" indent="-342900">
              <a:lnSpc>
                <a:spcPct val="150000"/>
              </a:lnSpc>
              <a:buAutoNum type="arabicPeriod"/>
            </a:pPr>
            <a:r>
              <a:rPr lang="en-GB" sz="1600">
                <a:latin typeface="Sassoon Infant Std" panose="020B0503020103030203" pitchFamily="34" charset="0"/>
              </a:rPr>
              <a:t>If it’s a new book, always start by having a look at the book’s cover, title, pictures and characters.</a:t>
            </a:r>
          </a:p>
          <a:p>
            <a:pPr marL="342900" indent="-342900">
              <a:lnSpc>
                <a:spcPct val="150000"/>
              </a:lnSpc>
              <a:buAutoNum type="arabicPeriod"/>
            </a:pPr>
            <a:r>
              <a:rPr lang="en-GB" sz="1600">
                <a:latin typeface="Sassoon Infant Std" panose="020B0503020103030203" pitchFamily="34" charset="0"/>
              </a:rPr>
              <a:t>When your child tries to ‘sound out’ words, encourage the use of a phonetic letter sounds rather than ‘alphabet names’. So for ‘cat’ you would say c-a-t; not CAT.</a:t>
            </a:r>
          </a:p>
          <a:p>
            <a:pPr marL="342900" indent="-342900">
              <a:lnSpc>
                <a:spcPct val="150000"/>
              </a:lnSpc>
              <a:buAutoNum type="arabicPeriod"/>
            </a:pPr>
            <a:r>
              <a:rPr lang="en-GB" sz="1600">
                <a:latin typeface="Sassoon Infant Std" panose="020B0503020103030203" pitchFamily="34" charset="0"/>
              </a:rPr>
              <a:t>Please don’t pressurise if he or she is reluctant. Remain positive and if your child loses interest, then do something else and come back to it at a better time.</a:t>
            </a:r>
          </a:p>
          <a:p>
            <a:pPr marL="342900" indent="-342900">
              <a:lnSpc>
                <a:spcPct val="150000"/>
              </a:lnSpc>
              <a:buAutoNum type="arabicPeriod"/>
            </a:pPr>
            <a:r>
              <a:rPr lang="en-GB" sz="1600">
                <a:latin typeface="Sassoon Infant Std" panose="020B0503020103030203" pitchFamily="34" charset="0"/>
              </a:rPr>
              <a:t>Maintain the flow. If your child mispronounces a word, try not to interrupt immediately. Instead allow opportunity for self-correction. It is better to tell a child some unknowing words or give clues from the context/pictures to keep things moving rather than insisting on their trying to build them all up from the sounds of the letters. </a:t>
            </a:r>
          </a:p>
        </p:txBody>
      </p:sp>
      <p:sp>
        <p:nvSpPr>
          <p:cNvPr id="5" name="TextBox 4">
            <a:extLst>
              <a:ext uri="{FF2B5EF4-FFF2-40B4-BE49-F238E27FC236}">
                <a16:creationId xmlns:a16="http://schemas.microsoft.com/office/drawing/2014/main" id="{3A36CB31-C70D-4338-B63F-9E02E3DDCD4D}"/>
              </a:ext>
            </a:extLst>
          </p:cNvPr>
          <p:cNvSpPr txBox="1"/>
          <p:nvPr/>
        </p:nvSpPr>
        <p:spPr>
          <a:xfrm>
            <a:off x="1887707" y="1742019"/>
            <a:ext cx="5368584"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4151476941"/>
      </p:ext>
    </p:extLst>
  </p:cSld>
  <p:clrMapOvr>
    <a:masterClrMapping/>
  </p:clrMapOvr>
  <mc:AlternateContent xmlns:mc="http://schemas.openxmlformats.org/markup-compatibility/2006" xmlns:p14="http://schemas.microsoft.com/office/powerpoint/2010/main">
    <mc:Choice Requires="p14">
      <p:transition spd="slow" p14:dur="2000" advTm="24871"/>
    </mc:Choice>
    <mc:Fallback xmlns="">
      <p:transition spd="slow" advTm="248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F1B7-F86E-D142-262D-14136A0662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5A50B8-7E69-D584-0F6D-8FC43BE5FBA6}"/>
              </a:ext>
            </a:extLst>
          </p:cNvPr>
          <p:cNvSpPr>
            <a:spLocks noGrp="1"/>
          </p:cNvSpPr>
          <p:nvPr>
            <p:ph idx="1"/>
          </p:nvPr>
        </p:nvSpPr>
        <p:spPr/>
        <p:txBody>
          <a:bodyPr/>
          <a:lstStyle/>
          <a:p>
            <a:endParaRPr lang="en-GB"/>
          </a:p>
        </p:txBody>
      </p:sp>
      <p:pic>
        <p:nvPicPr>
          <p:cNvPr id="4" name="Picture 3">
            <a:hlinkClick r:id="rId2"/>
            <a:extLst>
              <a:ext uri="{FF2B5EF4-FFF2-40B4-BE49-F238E27FC236}">
                <a16:creationId xmlns:a16="http://schemas.microsoft.com/office/drawing/2014/main" id="{32B2C7AF-97FA-C224-BD3A-827FF3791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235131"/>
            <a:ext cx="8516983" cy="6387737"/>
          </a:xfrm>
          <a:prstGeom prst="rect">
            <a:avLst/>
          </a:prstGeom>
        </p:spPr>
      </p:pic>
      <p:sp>
        <p:nvSpPr>
          <p:cNvPr id="5" name="TextBox 4">
            <a:extLst>
              <a:ext uri="{FF2B5EF4-FFF2-40B4-BE49-F238E27FC236}">
                <a16:creationId xmlns:a16="http://schemas.microsoft.com/office/drawing/2014/main" id="{3E085FF2-327A-BA1E-1E8C-6EF2FDA6DCED}"/>
              </a:ext>
            </a:extLst>
          </p:cNvPr>
          <p:cNvSpPr txBox="1"/>
          <p:nvPr/>
        </p:nvSpPr>
        <p:spPr>
          <a:xfrm>
            <a:off x="513816" y="645567"/>
            <a:ext cx="7772400" cy="4955203"/>
          </a:xfrm>
          <a:prstGeom prst="rect">
            <a:avLst/>
          </a:prstGeom>
          <a:noFill/>
        </p:spPr>
        <p:txBody>
          <a:bodyPr wrap="square" rtlCol="0">
            <a:spAutoFit/>
          </a:bodyPr>
          <a:lstStyle/>
          <a:p>
            <a:r>
              <a:rPr lang="en-GB" sz="4400" b="1">
                <a:latin typeface="Sassoon Infant Std" panose="020B0503020103030203" pitchFamily="34" charset="0"/>
              </a:rPr>
              <a:t>Phonics fun at home! </a:t>
            </a:r>
            <a:endParaRPr lang="en-GB" sz="1600" b="1">
              <a:latin typeface="Sassoon Infant Std" panose="020B0503020103030203" pitchFamily="34" charset="0"/>
            </a:endParaRPr>
          </a:p>
          <a:p>
            <a:endParaRPr lang="en-GB" sz="1600" b="1">
              <a:latin typeface="Sassoon Infant Std" panose="020B0503020103030203" pitchFamily="34" charset="0"/>
            </a:endParaRPr>
          </a:p>
          <a:p>
            <a:r>
              <a:rPr lang="en-GB" sz="2400">
                <a:latin typeface="Sassoon Infant Std" panose="020B0503020103030203" pitchFamily="34" charset="0"/>
              </a:rPr>
              <a:t>Some websites and apps you could use at home to support your child with their phonics and letter formation:</a:t>
            </a:r>
          </a:p>
          <a:p>
            <a:endParaRPr lang="en-GB" sz="2400">
              <a:latin typeface="Sassoon Infant Std" panose="020B0503020103030203" pitchFamily="34" charset="0"/>
            </a:endParaRPr>
          </a:p>
          <a:p>
            <a:pPr marL="285750" indent="-285750">
              <a:buFontTx/>
              <a:buChar char="-"/>
            </a:pPr>
            <a:r>
              <a:rPr lang="en-GB" sz="2400">
                <a:latin typeface="Sassoon Infant Std" panose="020B0503020103030203" pitchFamily="34" charset="0"/>
              </a:rPr>
              <a:t>Phonics Play</a:t>
            </a:r>
          </a:p>
          <a:p>
            <a:pPr marL="285750" indent="-285750">
              <a:buFontTx/>
              <a:buChar char="-"/>
            </a:pPr>
            <a:r>
              <a:rPr lang="en-GB" sz="2400" err="1">
                <a:latin typeface="Sassoon Infant Std" panose="020B0503020103030203" pitchFamily="34" charset="0"/>
              </a:rPr>
              <a:t>Topmarks</a:t>
            </a:r>
            <a:r>
              <a:rPr lang="en-GB" sz="2400">
                <a:latin typeface="Sassoon Infant Std" panose="020B0503020103030203" pitchFamily="34" charset="0"/>
              </a:rPr>
              <a:t> Phonics</a:t>
            </a:r>
          </a:p>
          <a:p>
            <a:pPr marL="285750" indent="-285750">
              <a:buFontTx/>
              <a:buChar char="-"/>
            </a:pPr>
            <a:r>
              <a:rPr lang="en-GB" sz="2400">
                <a:latin typeface="Sassoon Infant Std" panose="020B0503020103030203" pitchFamily="34" charset="0"/>
              </a:rPr>
              <a:t>Twinkl – ‘free phonics’</a:t>
            </a:r>
          </a:p>
          <a:p>
            <a:pPr marL="285750" indent="-285750">
              <a:buFontTx/>
              <a:buChar char="-"/>
            </a:pPr>
            <a:r>
              <a:rPr lang="en-GB" sz="2400">
                <a:latin typeface="Sassoon Infant Std" panose="020B0503020103030203" pitchFamily="34" charset="0"/>
              </a:rPr>
              <a:t>Phonics Bloom</a:t>
            </a:r>
          </a:p>
          <a:p>
            <a:pPr marL="285750" indent="-285750">
              <a:buFontTx/>
              <a:buChar char="-"/>
            </a:pPr>
            <a:endParaRPr lang="en-GB" sz="2400">
              <a:latin typeface="Sassoon Infant Std" panose="020B0503020103030203" pitchFamily="34" charset="0"/>
            </a:endParaRPr>
          </a:p>
          <a:p>
            <a:pPr marL="285750" indent="-285750">
              <a:buFontTx/>
              <a:buChar char="-"/>
            </a:pPr>
            <a:r>
              <a:rPr lang="en-GB" sz="2400">
                <a:latin typeface="Sassoon Infant Std" panose="020B0503020103030203" pitchFamily="34" charset="0"/>
              </a:rPr>
              <a:t>Teach Your Monster to Read</a:t>
            </a:r>
          </a:p>
          <a:p>
            <a:pPr marL="285750" indent="-285750">
              <a:buFontTx/>
              <a:buChar char="-"/>
            </a:pPr>
            <a:r>
              <a:rPr lang="en-GB" sz="2400" err="1">
                <a:latin typeface="Sassoon Infant Std" panose="020B0503020103030203" pitchFamily="34" charset="0"/>
              </a:rPr>
              <a:t>Cbeebies</a:t>
            </a:r>
            <a:r>
              <a:rPr lang="en-GB" sz="2400">
                <a:latin typeface="Sassoon Infant Std" panose="020B0503020103030203" pitchFamily="34" charset="0"/>
              </a:rPr>
              <a:t> ABC Go Explore</a:t>
            </a:r>
          </a:p>
          <a:p>
            <a:pPr marL="285750" indent="-285750">
              <a:buFontTx/>
              <a:buChar char="-"/>
            </a:pPr>
            <a:endParaRPr lang="en-GB" sz="1600"/>
          </a:p>
        </p:txBody>
      </p:sp>
      <p:pic>
        <p:nvPicPr>
          <p:cNvPr id="1026" name="Picture 2" descr="PhonicsPlay - Phase 2 Resources">
            <a:extLst>
              <a:ext uri="{FF2B5EF4-FFF2-40B4-BE49-F238E27FC236}">
                <a16:creationId xmlns:a16="http://schemas.microsoft.com/office/drawing/2014/main" id="{3F99C7FD-74F2-0268-98E3-91E4BA9F9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060" y="2399541"/>
            <a:ext cx="2763682" cy="1554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Shape, circle&#10;&#10;Description automatically generated">
            <a:extLst>
              <a:ext uri="{FF2B5EF4-FFF2-40B4-BE49-F238E27FC236}">
                <a16:creationId xmlns:a16="http://schemas.microsoft.com/office/drawing/2014/main" id="{6E109C31-0FAC-E6BB-5349-E3628CBC3F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03804"/>
            <a:ext cx="1510302" cy="1510302"/>
          </a:xfrm>
          <a:prstGeom prst="rect">
            <a:avLst/>
          </a:prstGeom>
          <a:ln>
            <a:noFill/>
          </a:ln>
          <a:effectLst>
            <a:softEdge rad="112500"/>
          </a:effectLst>
        </p:spPr>
      </p:pic>
    </p:spTree>
    <p:extLst>
      <p:ext uri="{BB962C8B-B14F-4D97-AF65-F5344CB8AC3E}">
        <p14:creationId xmlns:p14="http://schemas.microsoft.com/office/powerpoint/2010/main" val="90228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772400" cy="1877437"/>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0" name="TextBox 9">
            <a:extLst>
              <a:ext uri="{FF2B5EF4-FFF2-40B4-BE49-F238E27FC236}">
                <a16:creationId xmlns:a16="http://schemas.microsoft.com/office/drawing/2014/main" id="{181D9F13-6677-4474-BEF5-EF7A4BE8849F}"/>
              </a:ext>
            </a:extLst>
          </p:cNvPr>
          <p:cNvSpPr txBox="1"/>
          <p:nvPr/>
        </p:nvSpPr>
        <p:spPr>
          <a:xfrm>
            <a:off x="685799" y="539298"/>
            <a:ext cx="7772399" cy="532453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u="sng">
                <a:solidFill>
                  <a:srgbClr val="70AD47">
                    <a:lumMod val="50000"/>
                  </a:srgbClr>
                </a:solidFill>
                <a:latin typeface="Sassoon Infant Std" panose="020B0503020103030203" pitchFamily="34" charset="0"/>
                <a:cs typeface="Calibri" panose="020F0502020204030204" pitchFamily="34" charset="0"/>
              </a:rPr>
              <a:t>*EXCITING NEW OPPORTUNITY*</a:t>
            </a:r>
            <a:endParaRPr kumimoji="0" lang="en-US" sz="3600" b="1" i="0" u="sng" strike="noStrike" kern="1200" cap="none" spc="0" normalizeH="0" baseline="0" noProof="0">
              <a:ln>
                <a:noFill/>
              </a:ln>
              <a:solidFill>
                <a:srgbClr val="70AD47">
                  <a:lumMod val="50000"/>
                </a:srgbClr>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AD47">
                  <a:lumMod val="50000"/>
                </a:srgbClr>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Would you be interested in becoming a </a:t>
            </a:r>
            <a:r>
              <a:rPr kumimoji="0" lang="en-US" sz="2800" b="1"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Badbury  reading volunteer?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We aim to build a team of at least 4 reading volunteers to come into school and </a:t>
            </a:r>
            <a:r>
              <a:rPr lang="en-US" sz="2400">
                <a:solidFill>
                  <a:prstClr val="black"/>
                </a:solidFill>
                <a:latin typeface="Sassoon Infant Std" panose="020B0503020103030203" pitchFamily="34" charset="0"/>
                <a:cs typeface="Calibri" panose="020F0502020204030204" pitchFamily="34" charset="0"/>
              </a:rPr>
              <a:t>hear </a:t>
            </a:r>
            <a:r>
              <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rPr>
              <a:t>the children read. </a:t>
            </a:r>
            <a:r>
              <a:rPr lang="en-US" sz="2400">
                <a:solidFill>
                  <a:prstClr val="black"/>
                </a:solidFill>
                <a:latin typeface="Sassoon Infant Std" panose="020B0503020103030203" pitchFamily="34" charset="0"/>
                <a:cs typeface="Calibri" panose="020F0502020204030204" pitchFamily="34" charset="0"/>
              </a:rPr>
              <a:t>If you can commit to giving at least 30 mins/1 hour of your time per week, we would like to hear from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assoon Infant Std" panose="020B0503020103030203"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Sassoon Infant Std" panose="020B0503020103030203" pitchFamily="34" charset="0"/>
                <a:cs typeface="Calibri" panose="020F0502020204030204" pitchFamily="34" charset="0"/>
              </a:rPr>
              <a:t>Please contact the school office and leave your name and contact details as soon as possible. We will be in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Sassoon Infant Std" panose="020B0503020103030203" pitchFamily="34" charset="0"/>
                <a:cs typeface="Calibri" panose="020F0502020204030204" pitchFamily="34" charset="0"/>
              </a:rPr>
              <a:t>touch next week with more information! </a:t>
            </a:r>
          </a:p>
        </p:txBody>
      </p:sp>
    </p:spTree>
    <p:extLst>
      <p:ext uri="{BB962C8B-B14F-4D97-AF65-F5344CB8AC3E}">
        <p14:creationId xmlns:p14="http://schemas.microsoft.com/office/powerpoint/2010/main" val="3178725272"/>
      </p:ext>
    </p:extLst>
  </p:cSld>
  <p:clrMapOvr>
    <a:masterClrMapping/>
  </p:clrMapOvr>
  <mc:AlternateContent xmlns:mc="http://schemas.openxmlformats.org/markup-compatibility/2006" xmlns:p14="http://schemas.microsoft.com/office/powerpoint/2010/main">
    <mc:Choice Requires="p14">
      <p:transition spd="slow" p14:dur="2000" advTm="72960"/>
    </mc:Choice>
    <mc:Fallback xmlns="">
      <p:transition spd="slow" advTm="729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F242C0A2-1379-49D2-CEBE-4A58B53FC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235131"/>
            <a:ext cx="8516983" cy="6387737"/>
          </a:xfrm>
          <a:prstGeom prst="rect">
            <a:avLst/>
          </a:prstGeom>
        </p:spPr>
      </p:pic>
      <p:sp>
        <p:nvSpPr>
          <p:cNvPr id="2" name="Title 1">
            <a:extLst>
              <a:ext uri="{FF2B5EF4-FFF2-40B4-BE49-F238E27FC236}">
                <a16:creationId xmlns:a16="http://schemas.microsoft.com/office/drawing/2014/main" id="{D283B42C-B025-0E93-6084-1CC9F46013B4}"/>
              </a:ext>
            </a:extLst>
          </p:cNvPr>
          <p:cNvSpPr>
            <a:spLocks noGrp="1"/>
          </p:cNvSpPr>
          <p:nvPr>
            <p:ph type="ctrTitle"/>
          </p:nvPr>
        </p:nvSpPr>
        <p:spPr>
          <a:xfrm>
            <a:off x="2037426" y="1260682"/>
            <a:ext cx="5895198" cy="857138"/>
          </a:xfrm>
        </p:spPr>
        <p:txBody>
          <a:bodyPr anchor="b">
            <a:noAutofit/>
          </a:bodyPr>
          <a:lstStyle/>
          <a:p>
            <a:pPr algn="ctr"/>
            <a:r>
              <a:rPr lang="en-GB" sz="5400" dirty="0"/>
              <a:t>Friends of </a:t>
            </a:r>
            <a:r>
              <a:rPr lang="en-GB" sz="5400" dirty="0" err="1"/>
              <a:t>Badbury</a:t>
            </a:r>
            <a:r>
              <a:rPr lang="en-GB" sz="5400" dirty="0"/>
              <a:t> Park Primary</a:t>
            </a:r>
          </a:p>
        </p:txBody>
      </p:sp>
      <p:sp>
        <p:nvSpPr>
          <p:cNvPr id="3" name="Subtitle 2">
            <a:extLst>
              <a:ext uri="{FF2B5EF4-FFF2-40B4-BE49-F238E27FC236}">
                <a16:creationId xmlns:a16="http://schemas.microsoft.com/office/drawing/2014/main" id="{78F5625A-A1A4-D0B9-7943-39641191AB0E}"/>
              </a:ext>
            </a:extLst>
          </p:cNvPr>
          <p:cNvSpPr>
            <a:spLocks noGrp="1"/>
          </p:cNvSpPr>
          <p:nvPr>
            <p:ph type="subTitle" idx="1"/>
          </p:nvPr>
        </p:nvSpPr>
        <p:spPr>
          <a:xfrm>
            <a:off x="1845868" y="4739712"/>
            <a:ext cx="2214291" cy="1179576"/>
          </a:xfrm>
        </p:spPr>
        <p:txBody>
          <a:bodyPr>
            <a:normAutofit fontScale="25000" lnSpcReduction="20000"/>
          </a:bodyPr>
          <a:lstStyle/>
          <a:p>
            <a:pPr algn="l"/>
            <a:r>
              <a:rPr lang="en-GB" sz="4200" b="1" dirty="0">
                <a:solidFill>
                  <a:schemeClr val="accent1"/>
                </a:solidFill>
                <a:latin typeface="Sassoon Infant Std" panose="020B0503020103030203" pitchFamily="34" charset="0"/>
                <a:cs typeface="Calibri" panose="020F0502020204030204" pitchFamily="34" charset="0"/>
              </a:rPr>
              <a:t>Events we have organised:</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Christmas Fair</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Bake Sales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Summer Fair</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Fund Raisin Challenge</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Preloved Uniform Sales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Pocket Money Stalls</a:t>
            </a:r>
          </a:p>
          <a:p>
            <a:pPr marL="214313" indent="-214313" algn="l">
              <a:buFont typeface="Arial" panose="020B0604020202020204" pitchFamily="34" charset="0"/>
              <a:buChar char="•"/>
            </a:pPr>
            <a:r>
              <a:rPr lang="en-GB" sz="3600" dirty="0">
                <a:latin typeface="Sassoon Infant Std" panose="020B0503020103030203" pitchFamily="34" charset="0"/>
                <a:cs typeface="Calibri" panose="020F0502020204030204" pitchFamily="34" charset="0"/>
              </a:rPr>
              <a:t>Freezer Fridays</a:t>
            </a:r>
          </a:p>
          <a:p>
            <a:pPr marL="214313" indent="-214313" algn="l">
              <a:buFont typeface="Arial" panose="020B0604020202020204" pitchFamily="34" charset="0"/>
              <a:buChar char="•"/>
            </a:pPr>
            <a:endParaRPr lang="en-GB" dirty="0"/>
          </a:p>
        </p:txBody>
      </p:sp>
      <p:pic>
        <p:nvPicPr>
          <p:cNvPr id="1026" name="Picture 2" descr="No photo description available.">
            <a:extLst>
              <a:ext uri="{FF2B5EF4-FFF2-40B4-BE49-F238E27FC236}">
                <a16:creationId xmlns:a16="http://schemas.microsoft.com/office/drawing/2014/main" id="{7111E531-667C-794B-ECE7-8AFC193453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91" t="6111" r="12375" b="38667"/>
          <a:stretch/>
        </p:blipFill>
        <p:spPr bwMode="auto">
          <a:xfrm>
            <a:off x="601611" y="5152649"/>
            <a:ext cx="1130956" cy="1179576"/>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51865FA-D454-89F5-1493-8E6295DF0675}"/>
              </a:ext>
            </a:extLst>
          </p:cNvPr>
          <p:cNvSpPr txBox="1">
            <a:spLocks/>
          </p:cNvSpPr>
          <p:nvPr/>
        </p:nvSpPr>
        <p:spPr>
          <a:xfrm>
            <a:off x="4915776" y="4422940"/>
            <a:ext cx="1805075" cy="1179576"/>
          </a:xfrm>
          <a:prstGeom prst="rect">
            <a:avLst/>
          </a:prstGeom>
        </p:spPr>
        <p:txBody>
          <a:bodyPr vert="horz" lIns="68580" tIns="34290" rIns="68580" bIns="3429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1050" b="1" dirty="0">
                <a:solidFill>
                  <a:schemeClr val="accent1"/>
                </a:solidFill>
                <a:latin typeface="Sassoon Infant Std" panose="020B0503020103030203" pitchFamily="34" charset="0"/>
                <a:cs typeface="Calibri" panose="020F0502020204030204" pitchFamily="34" charset="0"/>
              </a:rPr>
              <a:t>Things funded by PTA: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Summer Disco</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Christmas Book From Santa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Easter Bookmarks</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Storytime Mats</a:t>
            </a:r>
          </a:p>
          <a:p>
            <a:pPr marL="214313" indent="-214313" algn="l">
              <a:buFont typeface="Arial" panose="020B0604020202020204" pitchFamily="34" charset="0"/>
              <a:buChar char="•"/>
            </a:pPr>
            <a:endParaRPr lang="en-GB" sz="1350" dirty="0"/>
          </a:p>
        </p:txBody>
      </p:sp>
      <p:pic>
        <p:nvPicPr>
          <p:cNvPr id="1030" name="Picture 6" descr="May be an image of 1 person and dancing">
            <a:extLst>
              <a:ext uri="{FF2B5EF4-FFF2-40B4-BE49-F238E27FC236}">
                <a16:creationId xmlns:a16="http://schemas.microsoft.com/office/drawing/2014/main" id="{952082D2-E325-C743-CE4E-A00D7BFA26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183" y="4788165"/>
            <a:ext cx="2034450" cy="16548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n image of text">
            <a:extLst>
              <a:ext uri="{FF2B5EF4-FFF2-40B4-BE49-F238E27FC236}">
                <a16:creationId xmlns:a16="http://schemas.microsoft.com/office/drawing/2014/main" id="{C6F52E8A-FC39-BEB2-EAF9-8031127847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942" y="424813"/>
            <a:ext cx="1198625" cy="15981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a:extLst>
              <a:ext uri="{FF2B5EF4-FFF2-40B4-BE49-F238E27FC236}">
                <a16:creationId xmlns:a16="http://schemas.microsoft.com/office/drawing/2014/main" id="{EBABCBD0-AE6A-E3AC-847D-D7D715C82D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6828" y="1446521"/>
            <a:ext cx="1273062" cy="954797"/>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33A3D7EE-E963-D8C9-910D-D01988E60A4E}"/>
              </a:ext>
            </a:extLst>
          </p:cNvPr>
          <p:cNvSpPr txBox="1">
            <a:spLocks/>
          </p:cNvSpPr>
          <p:nvPr/>
        </p:nvSpPr>
        <p:spPr>
          <a:xfrm>
            <a:off x="1279270" y="2212661"/>
            <a:ext cx="6653354" cy="1598166"/>
          </a:xfrm>
          <a:prstGeom prst="rect">
            <a:avLst/>
          </a:prstGeom>
        </p:spPr>
        <p:txBody>
          <a:bodyPr vert="horz" lIns="68580" tIns="34290" rIns="68580" bIns="34290" rtlCol="0" anchor="t">
            <a:normAutofit fontScale="2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4800" b="1" dirty="0">
                <a:solidFill>
                  <a:schemeClr val="accent1"/>
                </a:solidFill>
                <a:latin typeface="Sassoon Infant Std" panose="020B0503020103030203" pitchFamily="34" charset="0"/>
                <a:cs typeface="Calibri" panose="020F0502020204030204" pitchFamily="34" charset="0"/>
              </a:rPr>
              <a:t>Who are we?</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We are mostly made up of parents who volunteer to raise money to enable our school to pay for events, activities or equipment not covered by the normal school budget.</a:t>
            </a:r>
          </a:p>
          <a:p>
            <a:pPr algn="l"/>
            <a:r>
              <a:rPr lang="en-GB" sz="4800" b="1" dirty="0">
                <a:solidFill>
                  <a:schemeClr val="accent1"/>
                </a:solidFill>
                <a:latin typeface="Sassoon Infant Std" panose="020B0503020103030203" pitchFamily="34" charset="0"/>
                <a:cs typeface="Calibri" panose="020F0502020204030204" pitchFamily="34" charset="0"/>
              </a:rPr>
              <a:t>Who can join?</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Anyone over 18 can join such as parent, carer, grandparent, teacher or staff member.</a:t>
            </a:r>
          </a:p>
          <a:p>
            <a:pPr algn="l"/>
            <a:r>
              <a:rPr lang="en-GB" sz="4800" b="1" dirty="0">
                <a:solidFill>
                  <a:schemeClr val="accent1"/>
                </a:solidFill>
                <a:latin typeface="Sassoon Infant Std" panose="020B0503020103030203" pitchFamily="34" charset="0"/>
                <a:cs typeface="Calibri" panose="020F0502020204030204" pitchFamily="34" charset="0"/>
              </a:rPr>
              <a:t>What do I need to do?</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As a committee member you attend monthly meetings and have voting rights on events and funding</a:t>
            </a:r>
          </a:p>
          <a:p>
            <a:pPr marL="214313" indent="-214313" algn="l">
              <a:buFont typeface="Arial" panose="020B0604020202020204" pitchFamily="34" charset="0"/>
              <a:buChar char="•"/>
            </a:pPr>
            <a:r>
              <a:rPr lang="en-GB" sz="4800" dirty="0">
                <a:latin typeface="Sassoon Infant Std" panose="020B0503020103030203" pitchFamily="34" charset="0"/>
                <a:cs typeface="Calibri" panose="020F0502020204030204" pitchFamily="34" charset="0"/>
              </a:rPr>
              <a:t>Alternatively you can be a volunteer who offers to help at events when asked</a:t>
            </a:r>
          </a:p>
          <a:p>
            <a:pPr marL="214313" indent="-214313" algn="l">
              <a:buFont typeface="Arial" panose="020B0604020202020204" pitchFamily="34" charset="0"/>
              <a:buChar char="•"/>
            </a:pPr>
            <a:endParaRPr lang="en-GB" sz="1350" dirty="0"/>
          </a:p>
        </p:txBody>
      </p:sp>
      <p:sp>
        <p:nvSpPr>
          <p:cNvPr id="7" name="Subtitle 2">
            <a:extLst>
              <a:ext uri="{FF2B5EF4-FFF2-40B4-BE49-F238E27FC236}">
                <a16:creationId xmlns:a16="http://schemas.microsoft.com/office/drawing/2014/main" id="{ACE36D12-3FFE-DEC0-6720-106FFEC96BD4}"/>
              </a:ext>
            </a:extLst>
          </p:cNvPr>
          <p:cNvSpPr txBox="1">
            <a:spLocks/>
          </p:cNvSpPr>
          <p:nvPr/>
        </p:nvSpPr>
        <p:spPr>
          <a:xfrm>
            <a:off x="3943491" y="5614807"/>
            <a:ext cx="2937665" cy="828215"/>
          </a:xfrm>
          <a:prstGeom prst="rect">
            <a:avLst/>
          </a:prstGeom>
        </p:spPr>
        <p:txBody>
          <a:bodyPr vert="horz" lIns="68580" tIns="34290" rIns="68580" bIns="34290" rtlCol="0" anchor="t">
            <a:normAutofit fontScale="925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1050" b="1" dirty="0">
                <a:solidFill>
                  <a:schemeClr val="accent1"/>
                </a:solidFill>
                <a:latin typeface="Sassoon Infant Std" panose="020B0503020103030203" pitchFamily="34" charset="0"/>
                <a:cs typeface="Calibri" panose="020F0502020204030204" pitchFamily="34" charset="0"/>
              </a:rPr>
              <a:t>How to reach us:</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Facebook – Friends of </a:t>
            </a:r>
            <a:r>
              <a:rPr lang="en-GB" sz="900" dirty="0" err="1">
                <a:latin typeface="Sassoon Infant Std" panose="020B0503020103030203" pitchFamily="34" charset="0"/>
                <a:cs typeface="Calibri" panose="020F0502020204030204" pitchFamily="34" charset="0"/>
              </a:rPr>
              <a:t>Badbury</a:t>
            </a:r>
            <a:r>
              <a:rPr lang="en-GB" sz="900" dirty="0">
                <a:latin typeface="Sassoon Infant Std" panose="020B0503020103030203" pitchFamily="34" charset="0"/>
                <a:cs typeface="Calibri" panose="020F0502020204030204" pitchFamily="34" charset="0"/>
              </a:rPr>
              <a:t> Park Primary School PTA</a:t>
            </a:r>
          </a:p>
          <a:p>
            <a:pPr marL="214313" indent="-214313" algn="l">
              <a:buFont typeface="Arial" panose="020B0604020202020204" pitchFamily="34" charset="0"/>
              <a:buChar char="•"/>
            </a:pPr>
            <a:r>
              <a:rPr lang="en-GB" sz="900" dirty="0">
                <a:latin typeface="Sassoon Infant Std" panose="020B0503020103030203" pitchFamily="34" charset="0"/>
                <a:cs typeface="Calibri" panose="020F0502020204030204" pitchFamily="34" charset="0"/>
              </a:rPr>
              <a:t>Friendsofbadburyparkprimary@gmail.com</a:t>
            </a:r>
          </a:p>
        </p:txBody>
      </p:sp>
      <p:pic>
        <p:nvPicPr>
          <p:cNvPr id="8" name="Picture 13">
            <a:extLst>
              <a:ext uri="{FF2B5EF4-FFF2-40B4-BE49-F238E27FC236}">
                <a16:creationId xmlns:a16="http://schemas.microsoft.com/office/drawing/2014/main" id="{2E361101-E508-FCE9-0ECF-0D0BBAF75C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6401" y="2924758"/>
            <a:ext cx="1008482" cy="100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ay be a graphic of text that says &quot;Support us through easyfundraising&quot;">
            <a:extLst>
              <a:ext uri="{FF2B5EF4-FFF2-40B4-BE49-F238E27FC236}">
                <a16:creationId xmlns:a16="http://schemas.microsoft.com/office/drawing/2014/main" id="{AB158268-C679-10E2-DEB4-0007E762E7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766" y="2883645"/>
            <a:ext cx="794504" cy="7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8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166765"/>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685800" y="260966"/>
            <a:ext cx="7480663" cy="6801862"/>
          </a:xfrm>
          <a:prstGeom prst="rect">
            <a:avLst/>
          </a:prstGeom>
          <a:noFill/>
        </p:spPr>
        <p:txBody>
          <a:bodyPr wrap="square" rtlCol="0">
            <a:spAutoFit/>
          </a:bodyPr>
          <a:lstStyle/>
          <a:p>
            <a:r>
              <a:rPr lang="en-US" sz="2000" b="1" u="sng" dirty="0">
                <a:latin typeface="Sassoon Infant Std" panose="020B0503020103030203" pitchFamily="34" charset="0"/>
                <a:cs typeface="Calibri" panose="020F0502020204030204" pitchFamily="34" charset="0"/>
              </a:rPr>
              <a:t>AOB:</a:t>
            </a:r>
          </a:p>
          <a:p>
            <a:r>
              <a:rPr lang="en-US" sz="2400" b="1" u="sng" dirty="0">
                <a:latin typeface="Sassoon Infant Std" panose="020B0503020103030203" pitchFamily="34" charset="0"/>
                <a:cs typeface="Calibri" panose="020F0502020204030204" pitchFamily="34" charset="0"/>
              </a:rPr>
              <a:t>Interactive Learning Diary</a:t>
            </a:r>
          </a:p>
          <a:p>
            <a:r>
              <a:rPr lang="en-US" sz="2400" dirty="0">
                <a:latin typeface="Sassoon Infant Std" panose="020B0503020103030203" pitchFamily="34" charset="0"/>
                <a:cs typeface="Calibri" panose="020F0502020204030204" pitchFamily="34" charset="0"/>
              </a:rPr>
              <a:t>If you have not received an email regarding ILD to sign up, or you are having problems with this platform, please let us know. </a:t>
            </a:r>
          </a:p>
          <a:p>
            <a:endParaRPr lang="en-US" sz="2400" dirty="0">
              <a:latin typeface="Sassoon Infant Std" panose="020B0503020103030203" pitchFamily="34" charset="0"/>
              <a:cs typeface="Calibri" panose="020F0502020204030204" pitchFamily="34" charset="0"/>
            </a:endParaRPr>
          </a:p>
          <a:p>
            <a:r>
              <a:rPr lang="en-US" sz="2400" b="1" u="sng" dirty="0">
                <a:latin typeface="Sassoon Infant Std" panose="020B0503020103030203" pitchFamily="34" charset="0"/>
                <a:cs typeface="Calibri" panose="020F0502020204030204" pitchFamily="34" charset="0"/>
              </a:rPr>
              <a:t>Reading record and books</a:t>
            </a:r>
          </a:p>
          <a:p>
            <a:r>
              <a:rPr lang="en-US" sz="2400" dirty="0">
                <a:latin typeface="Sassoon Infant Std" panose="020B0503020103030203" pitchFamily="34" charset="0"/>
                <a:cs typeface="Calibri" panose="020F0502020204030204" pitchFamily="34" charset="0"/>
              </a:rPr>
              <a:t>Please sent them in to school everyday in a book bag or backpack.</a:t>
            </a:r>
          </a:p>
          <a:p>
            <a:endParaRPr lang="en-US" sz="2400" dirty="0">
              <a:latin typeface="Sassoon Infant Std" panose="020B0503020103030203" pitchFamily="34" charset="0"/>
              <a:cs typeface="Calibri" panose="020F0502020204030204" pitchFamily="34" charset="0"/>
            </a:endParaRPr>
          </a:p>
          <a:p>
            <a:r>
              <a:rPr lang="en-US" sz="2400" b="1" u="sng" dirty="0">
                <a:latin typeface="Sassoon Infant Std" panose="020B0503020103030203" pitchFamily="34" charset="0"/>
                <a:cs typeface="Calibri" panose="020F0502020204030204" pitchFamily="34" charset="0"/>
              </a:rPr>
              <a:t>Changing</a:t>
            </a:r>
          </a:p>
          <a:p>
            <a:r>
              <a:rPr lang="en-US" sz="2400" dirty="0">
                <a:latin typeface="Sassoon Infant Std" panose="020B0503020103030203" pitchFamily="34" charset="0"/>
                <a:cs typeface="Calibri" panose="020F0502020204030204" pitchFamily="34" charset="0"/>
              </a:rPr>
              <a:t>Please work with your children to practice </a:t>
            </a:r>
          </a:p>
          <a:p>
            <a:r>
              <a:rPr lang="en-US" sz="2400" dirty="0">
                <a:latin typeface="Sassoon Infant Std" panose="020B0503020103030203" pitchFamily="34" charset="0"/>
                <a:cs typeface="Calibri" panose="020F0502020204030204" pitchFamily="34" charset="0"/>
              </a:rPr>
              <a:t>taking jumpers/t-shirts on and off.</a:t>
            </a:r>
          </a:p>
          <a:p>
            <a:endParaRPr lang="en-US" sz="2400" dirty="0">
              <a:latin typeface="Sassoon Infant Std" panose="020B0503020103030203" pitchFamily="34" charset="0"/>
              <a:cs typeface="Calibri" panose="020F0502020204030204" pitchFamily="34" charset="0"/>
            </a:endParaRPr>
          </a:p>
          <a:p>
            <a:r>
              <a:rPr lang="en-US" sz="2400" b="1" u="sng" dirty="0">
                <a:latin typeface="Sassoon Infant Std" panose="020B0503020103030203" pitchFamily="34" charset="0"/>
                <a:cs typeface="Calibri" panose="020F0502020204030204" pitchFamily="34" charset="0"/>
              </a:rPr>
              <a:t>Water bottles</a:t>
            </a:r>
          </a:p>
          <a:p>
            <a:r>
              <a:rPr lang="en-US" sz="2400" dirty="0">
                <a:latin typeface="Sassoon Infant Std" panose="020B0503020103030203" pitchFamily="34" charset="0"/>
                <a:cs typeface="Calibri" panose="020F0502020204030204" pitchFamily="34" charset="0"/>
              </a:rPr>
              <a:t>Please ensure your child has a named water bottle in school every day, and it is filled with water only.</a:t>
            </a:r>
          </a:p>
          <a:p>
            <a:endParaRPr lang="en-GB" sz="2400" u="sng" dirty="0">
              <a:latin typeface="Comic Sans MS" panose="030F0702030302020204" pitchFamily="66" charset="0"/>
            </a:endParaRPr>
          </a:p>
        </p:txBody>
      </p:sp>
    </p:spTree>
    <p:extLst>
      <p:ext uri="{BB962C8B-B14F-4D97-AF65-F5344CB8AC3E}">
        <p14:creationId xmlns:p14="http://schemas.microsoft.com/office/powerpoint/2010/main" val="2635060244"/>
      </p:ext>
    </p:extLst>
  </p:cSld>
  <p:clrMapOvr>
    <a:masterClrMapping/>
  </p:clrMapOvr>
  <mc:AlternateContent xmlns:mc="http://schemas.openxmlformats.org/markup-compatibility/2006" xmlns:p14="http://schemas.microsoft.com/office/powerpoint/2010/main">
    <mc:Choice Requires="p14">
      <p:transition spd="slow" p14:dur="2000" advTm="26535"/>
    </mc:Choice>
    <mc:Fallback xmlns="">
      <p:transition spd="slow" advTm="265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215919" cy="6911939"/>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7" name="TextBox 6"/>
          <p:cNvSpPr txBox="1"/>
          <p:nvPr/>
        </p:nvSpPr>
        <p:spPr>
          <a:xfrm>
            <a:off x="385282" y="425419"/>
            <a:ext cx="7377251" cy="6340197"/>
          </a:xfrm>
          <a:prstGeom prst="rect">
            <a:avLst/>
          </a:prstGeom>
          <a:noFill/>
        </p:spPr>
        <p:txBody>
          <a:bodyPr wrap="square" rtlCol="0">
            <a:spAutoFit/>
          </a:bodyPr>
          <a:lstStyle/>
          <a:p>
            <a:r>
              <a:rPr lang="en-US" sz="2100" b="1" u="sng" dirty="0">
                <a:latin typeface="Sassoon Infant Std" panose="020B0503020103030203" pitchFamily="34" charset="0"/>
                <a:cs typeface="Calibri" panose="020F0502020204030204" pitchFamily="34" charset="0"/>
              </a:rPr>
              <a:t>What uniform does your child need in Reception?</a:t>
            </a: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School uniform</a:t>
            </a: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PE kit:</a:t>
            </a:r>
          </a:p>
          <a:p>
            <a:r>
              <a:rPr lang="en-US" sz="2100" dirty="0">
                <a:latin typeface="Sassoon Infant Std" panose="020B0503020103030203" pitchFamily="34" charset="0"/>
                <a:cs typeface="Calibri" panose="020F0502020204030204" pitchFamily="34" charset="0"/>
              </a:rPr>
              <a:t>- Green t-shirt </a:t>
            </a:r>
          </a:p>
          <a:p>
            <a:r>
              <a:rPr lang="en-US" sz="2100" dirty="0">
                <a:latin typeface="Sassoon Infant Std" panose="020B0503020103030203" pitchFamily="34" charset="0"/>
                <a:cs typeface="Calibri" panose="020F0502020204030204" pitchFamily="34" charset="0"/>
              </a:rPr>
              <a:t>- Black joggers/shorts</a:t>
            </a:r>
          </a:p>
          <a:p>
            <a:r>
              <a:rPr lang="en-US" sz="2100" dirty="0">
                <a:latin typeface="Sassoon Infant Std" panose="020B0503020103030203" pitchFamily="34" charset="0"/>
                <a:cs typeface="Calibri" panose="020F0502020204030204" pitchFamily="34" charset="0"/>
              </a:rPr>
              <a:t>- Daps/trainers</a:t>
            </a:r>
          </a:p>
          <a:p>
            <a:endParaRPr lang="en-US" sz="2100" dirty="0">
              <a:latin typeface="Sassoon Infant Std" panose="020B0503020103030203" pitchFamily="34" charset="0"/>
              <a:cs typeface="Calibri" panose="020F0502020204030204" pitchFamily="34" charset="0"/>
            </a:endParaRP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Water bottle (with only water)</a:t>
            </a: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Wellies and waterproofs</a:t>
            </a:r>
          </a:p>
          <a:p>
            <a:pPr marL="285750" indent="-285750">
              <a:buFont typeface="Arial" panose="020B0604020202020204" pitchFamily="34" charset="0"/>
              <a:buChar char="•"/>
            </a:pPr>
            <a:r>
              <a:rPr lang="en-US" sz="2100" dirty="0">
                <a:latin typeface="Sassoon Infant Std" panose="020B0503020103030203" pitchFamily="34" charset="0"/>
                <a:cs typeface="Calibri" panose="020F0502020204030204" pitchFamily="34" charset="0"/>
              </a:rPr>
              <a:t>Bookbag or folder containing your </a:t>
            </a:r>
          </a:p>
          <a:p>
            <a:r>
              <a:rPr lang="en-US" sz="2100" dirty="0">
                <a:latin typeface="Sassoon Infant Std" panose="020B0503020103030203" pitchFamily="34" charset="0"/>
                <a:cs typeface="Calibri" panose="020F0502020204030204" pitchFamily="34" charset="0"/>
              </a:rPr>
              <a:t>child’s reading book and record</a:t>
            </a:r>
            <a:endParaRPr lang="en-US" sz="2100" b="1" dirty="0">
              <a:latin typeface="Sassoon Infant Std" panose="020B0503020103030203" pitchFamily="34" charset="0"/>
              <a:cs typeface="Calibri" panose="020F0502020204030204" pitchFamily="34" charset="0"/>
            </a:endParaRPr>
          </a:p>
          <a:p>
            <a:endParaRPr lang="en-US" sz="2100" dirty="0">
              <a:latin typeface="Sassoon Infant Std" panose="020B0503020103030203" pitchFamily="34" charset="0"/>
              <a:cs typeface="Calibri" panose="020F0502020204030204" pitchFamily="34" charset="0"/>
            </a:endParaRPr>
          </a:p>
          <a:p>
            <a:r>
              <a:rPr lang="en-US" sz="2100" dirty="0">
                <a:latin typeface="Sassoon Infant Std" panose="020B0503020103030203" pitchFamily="34" charset="0"/>
                <a:cs typeface="Calibri" panose="020F0502020204030204" pitchFamily="34" charset="0"/>
              </a:rPr>
              <a:t>Please let your child practice taking their uniform on and off by themselves and ensure their clothing is easy for them to take off/pull down.</a:t>
            </a:r>
            <a:endParaRPr lang="en-US" sz="2100" b="1" dirty="0">
              <a:latin typeface="Sassoon Infant Std" panose="020B0503020103030203" pitchFamily="34" charset="0"/>
              <a:cs typeface="Calibri" panose="020F0502020204030204" pitchFamily="34" charset="0"/>
            </a:endParaRPr>
          </a:p>
          <a:p>
            <a:pPr algn="ctr"/>
            <a:r>
              <a:rPr lang="en-US" sz="3600" b="1" dirty="0">
                <a:latin typeface="Sassoon Infant Std" panose="020B0503020103030203" pitchFamily="34" charset="0"/>
                <a:cs typeface="Calibri" panose="020F0502020204030204" pitchFamily="34" charset="0"/>
              </a:rPr>
              <a:t>Please name everything!</a:t>
            </a:r>
          </a:p>
        </p:txBody>
      </p:sp>
      <p:sp>
        <p:nvSpPr>
          <p:cNvPr id="9" name="TextBox 8"/>
          <p:cNvSpPr txBox="1"/>
          <p:nvPr/>
        </p:nvSpPr>
        <p:spPr>
          <a:xfrm>
            <a:off x="5705205" y="1227909"/>
            <a:ext cx="3213462" cy="3513909"/>
          </a:xfrm>
          <a:prstGeom prst="rect">
            <a:avLst/>
          </a:prstGeom>
          <a:noFill/>
        </p:spPr>
        <p:txBody>
          <a:bodyPr wrap="square" rtlCol="0">
            <a:spAutoFit/>
          </a:bodyPr>
          <a:lstStyle/>
          <a:p>
            <a:endParaRPr lang="en-GB"/>
          </a:p>
        </p:txBody>
      </p:sp>
      <p:pic>
        <p:nvPicPr>
          <p:cNvPr id="8" name="Picture 7">
            <a:extLst>
              <a:ext uri="{FF2B5EF4-FFF2-40B4-BE49-F238E27FC236}">
                <a16:creationId xmlns:a16="http://schemas.microsoft.com/office/drawing/2014/main" id="{0D09C921-C906-A9E5-CFCC-3F210C13A562}"/>
              </a:ext>
            </a:extLst>
          </p:cNvPr>
          <p:cNvPicPr>
            <a:picLocks noChangeAspect="1"/>
          </p:cNvPicPr>
          <p:nvPr/>
        </p:nvPicPr>
        <p:blipFill>
          <a:blip r:embed="rId3"/>
          <a:stretch>
            <a:fillRect/>
          </a:stretch>
        </p:blipFill>
        <p:spPr>
          <a:xfrm>
            <a:off x="4379828" y="1312474"/>
            <a:ext cx="4109398" cy="2716183"/>
          </a:xfrm>
          <a:prstGeom prst="rect">
            <a:avLst/>
          </a:prstGeom>
          <a:ln>
            <a:noFill/>
          </a:ln>
          <a:effectLst>
            <a:softEdge rad="112500"/>
          </a:effectLst>
        </p:spPr>
      </p:pic>
    </p:spTree>
    <p:extLst>
      <p:ext uri="{BB962C8B-B14F-4D97-AF65-F5344CB8AC3E}">
        <p14:creationId xmlns:p14="http://schemas.microsoft.com/office/powerpoint/2010/main" val="334066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194900"/>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901337" y="753031"/>
            <a:ext cx="5982789" cy="3785652"/>
          </a:xfrm>
          <a:prstGeom prst="rect">
            <a:avLst/>
          </a:prstGeom>
          <a:noFill/>
        </p:spPr>
        <p:txBody>
          <a:bodyPr wrap="square" rtlCol="0">
            <a:spAutoFit/>
          </a:bodyPr>
          <a:lstStyle/>
          <a:p>
            <a:r>
              <a:rPr lang="en-US" sz="2800" b="1" u="sng" dirty="0">
                <a:solidFill>
                  <a:schemeClr val="accent6">
                    <a:lumMod val="50000"/>
                  </a:schemeClr>
                </a:solidFill>
                <a:latin typeface="Sassoon Infant Std" panose="020B0503020103030203" pitchFamily="34" charset="0"/>
                <a:cs typeface="Calibri" panose="020F0502020204030204" pitchFamily="34" charset="0"/>
              </a:rPr>
              <a:t>Safeguarding</a:t>
            </a:r>
          </a:p>
          <a:p>
            <a:endParaRPr lang="en-US" sz="2800" dirty="0">
              <a:solidFill>
                <a:schemeClr val="accent6">
                  <a:lumMod val="50000"/>
                </a:schemeClr>
              </a:solidFill>
              <a:latin typeface="Sassoon Infant Std" panose="020B0503020103030203" pitchFamily="34" charset="0"/>
              <a:cs typeface="Calibri" panose="020F0502020204030204" pitchFamily="34" charset="0"/>
            </a:endParaRPr>
          </a:p>
          <a:p>
            <a:r>
              <a:rPr lang="en-US" sz="2600" dirty="0">
                <a:latin typeface="Sassoon Infant Std" panose="020B0503020103030203" pitchFamily="34" charset="0"/>
                <a:cs typeface="Calibri" panose="020F0502020204030204" pitchFamily="34" charset="0"/>
              </a:rPr>
              <a:t>We aim to promote wellbeing and maintain a safe, secure and caring environment where everyone is treated with respect.</a:t>
            </a:r>
          </a:p>
          <a:p>
            <a:endParaRPr lang="en-US" sz="2800" dirty="0">
              <a:latin typeface="Sassoon Infant Std" panose="020B0503020103030203" pitchFamily="34" charset="0"/>
              <a:cs typeface="Calibri" panose="020F0502020204030204" pitchFamily="34" charset="0"/>
            </a:endParaRPr>
          </a:p>
          <a:p>
            <a:r>
              <a:rPr lang="en-US" sz="2600" dirty="0">
                <a:latin typeface="Sassoon Infant Std" panose="020B0503020103030203" pitchFamily="34" charset="0"/>
                <a:cs typeface="Calibri" panose="020F0502020204030204" pitchFamily="34" charset="0"/>
              </a:rPr>
              <a:t>If you have any concerns about a child please report it to </a:t>
            </a:r>
            <a:r>
              <a:rPr lang="en-US" sz="2600" b="1" dirty="0">
                <a:latin typeface="Sassoon Infant Std" panose="020B0503020103030203" pitchFamily="34" charset="0"/>
                <a:cs typeface="Calibri" panose="020F0502020204030204" pitchFamily="34" charset="0"/>
              </a:rPr>
              <a:t>Mrs L Dance, Mrs Christmas, Mrs Tkocz or </a:t>
            </a:r>
            <a:r>
              <a:rPr lang="en-US" sz="2600" b="1" dirty="0" err="1">
                <a:latin typeface="Sassoon Infant Std" panose="020B0503020103030203" pitchFamily="34" charset="0"/>
                <a:cs typeface="Calibri" panose="020F0502020204030204" pitchFamily="34" charset="0"/>
              </a:rPr>
              <a:t>Mr</a:t>
            </a:r>
            <a:r>
              <a:rPr lang="en-US" sz="2600" b="1" dirty="0">
                <a:latin typeface="Sassoon Infant Std" panose="020B0503020103030203" pitchFamily="34" charset="0"/>
                <a:cs typeface="Calibri" panose="020F0502020204030204" pitchFamily="34" charset="0"/>
              </a:rPr>
              <a:t> Hanks. </a:t>
            </a:r>
            <a:endParaRPr lang="en-GB"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4172004504"/>
      </p:ext>
    </p:extLst>
  </p:cSld>
  <p:clrMapOvr>
    <a:masterClrMapping/>
  </p:clrMapOvr>
  <mc:AlternateContent xmlns:mc="http://schemas.openxmlformats.org/markup-compatibility/2006" xmlns:p14="http://schemas.microsoft.com/office/powerpoint/2010/main">
    <mc:Choice Requires="p14">
      <p:transition spd="slow" p14:dur="2000" advTm="26535"/>
    </mc:Choice>
    <mc:Fallback xmlns="">
      <p:transition spd="slow" advTm="2653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 y="194900"/>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1459774" y="1814646"/>
            <a:ext cx="5982789" cy="2154436"/>
          </a:xfrm>
          <a:prstGeom prst="rect">
            <a:avLst/>
          </a:prstGeom>
          <a:noFill/>
        </p:spPr>
        <p:txBody>
          <a:bodyPr wrap="square" rtlCol="0">
            <a:spAutoFit/>
          </a:bodyPr>
          <a:lstStyle/>
          <a:p>
            <a:r>
              <a:rPr lang="en-US" sz="9600" b="1" u="sng">
                <a:solidFill>
                  <a:schemeClr val="accent6">
                    <a:lumMod val="50000"/>
                  </a:schemeClr>
                </a:solidFill>
                <a:latin typeface="Sassoon Infant Std" panose="020B0503020103030203" pitchFamily="34" charset="0"/>
                <a:cs typeface="Calibri" panose="020F0502020204030204" pitchFamily="34" charset="0"/>
              </a:rPr>
              <a:t>Thank you</a:t>
            </a:r>
          </a:p>
          <a:p>
            <a:endParaRPr lang="en-US">
              <a:solidFill>
                <a:schemeClr val="accent6">
                  <a:lumMod val="50000"/>
                </a:schemeClr>
              </a:solidFill>
              <a:latin typeface="Calibri" panose="020F0502020204030204" pitchFamily="34" charset="0"/>
              <a:cs typeface="Calibri" panose="020F0502020204030204" pitchFamily="34" charset="0"/>
            </a:endParaRPr>
          </a:p>
          <a:p>
            <a:pPr algn="ctr"/>
            <a:endParaRPr lang="en-GB" sz="160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119301854"/>
      </p:ext>
    </p:extLst>
  </p:cSld>
  <p:clrMapOvr>
    <a:masterClrMapping/>
  </p:clrMapOvr>
  <mc:AlternateContent xmlns:mc="http://schemas.openxmlformats.org/markup-compatibility/2006" xmlns:p14="http://schemas.microsoft.com/office/powerpoint/2010/main">
    <mc:Choice Requires="p14">
      <p:transition spd="slow" p14:dur="2000" advTm="64593"/>
    </mc:Choice>
    <mc:Fallback xmlns="">
      <p:transition spd="slow" advTm="645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87495"/>
            <a:ext cx="8791302" cy="6603274"/>
          </a:xfrm>
          <a:prstGeom prst="rect">
            <a:avLst/>
          </a:prstGeom>
        </p:spPr>
      </p:pic>
      <p:sp>
        <p:nvSpPr>
          <p:cNvPr id="6" name="TextBox 5"/>
          <p:cNvSpPr txBox="1"/>
          <p:nvPr/>
        </p:nvSpPr>
        <p:spPr>
          <a:xfrm>
            <a:off x="371802" y="-1374181"/>
            <a:ext cx="7496033" cy="1200329"/>
          </a:xfrm>
          <a:prstGeom prst="rect">
            <a:avLst/>
          </a:prstGeom>
          <a:noFill/>
        </p:spPr>
        <p:txBody>
          <a:bodyPr wrap="square" rtlCol="0">
            <a:spAutoFit/>
          </a:bodyPr>
          <a:lstStyle/>
          <a:p>
            <a:endParaRPr lang="en-US" sz="2400" b="1" u="sng">
              <a:solidFill>
                <a:schemeClr val="accent6">
                  <a:lumMod val="50000"/>
                </a:schemeClr>
              </a:solidFill>
              <a:latin typeface="Comic Sans MS" panose="030F0702030302020204" pitchFamily="66" charset="0"/>
            </a:endParaRPr>
          </a:p>
          <a:p>
            <a:endParaRPr lang="en-US" sz="2400">
              <a:latin typeface="Comic Sans MS" panose="030F0702030302020204" pitchFamily="66" charset="0"/>
            </a:endParaRPr>
          </a:p>
          <a:p>
            <a:endParaRPr lang="en-GB" sz="2400">
              <a:latin typeface="Comic Sans MS" panose="030F0702030302020204" pitchFamily="66" charset="0"/>
            </a:endParaRPr>
          </a:p>
        </p:txBody>
      </p:sp>
      <p:pic>
        <p:nvPicPr>
          <p:cNvPr id="1028" name="Picture 4" descr="Reading and Phonics - Oasis Academy Marksbury Road">
            <a:extLst>
              <a:ext uri="{FF2B5EF4-FFF2-40B4-BE49-F238E27FC236}">
                <a16:creationId xmlns:a16="http://schemas.microsoft.com/office/drawing/2014/main" id="{66AE2775-3998-446E-9498-F041424BD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29" y="398667"/>
            <a:ext cx="4403324" cy="1360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able, indoor, sitting, food&#10;&#10;Description automatically generated">
            <a:extLst>
              <a:ext uri="{FF2B5EF4-FFF2-40B4-BE49-F238E27FC236}">
                <a16:creationId xmlns:a16="http://schemas.microsoft.com/office/drawing/2014/main" id="{0FAD3C1D-E669-4376-AD73-F80722703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69" y="379613"/>
            <a:ext cx="1912139" cy="1434104"/>
          </a:xfrm>
          <a:prstGeom prst="rect">
            <a:avLst/>
          </a:prstGeom>
          <a:ln>
            <a:noFill/>
          </a:ln>
          <a:effectLst>
            <a:softEdge rad="112500"/>
          </a:effectLst>
        </p:spPr>
      </p:pic>
      <p:pic>
        <p:nvPicPr>
          <p:cNvPr id="10" name="Picture 9" descr="A picture containing indoor, table, sitting, small&#10;&#10;Description automatically generated">
            <a:extLst>
              <a:ext uri="{FF2B5EF4-FFF2-40B4-BE49-F238E27FC236}">
                <a16:creationId xmlns:a16="http://schemas.microsoft.com/office/drawing/2014/main" id="{96FFCD75-81C2-40E5-9D15-7FB62C7C5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75776" y="397348"/>
            <a:ext cx="1207052" cy="905289"/>
          </a:xfrm>
          <a:prstGeom prst="rect">
            <a:avLst/>
          </a:prstGeom>
        </p:spPr>
      </p:pic>
      <p:pic>
        <p:nvPicPr>
          <p:cNvPr id="12" name="Picture 11" descr="A picture containing person, boy, implement, outdoor&#10;&#10;Description automatically generated">
            <a:extLst>
              <a:ext uri="{FF2B5EF4-FFF2-40B4-BE49-F238E27FC236}">
                <a16:creationId xmlns:a16="http://schemas.microsoft.com/office/drawing/2014/main" id="{FC37C427-A609-4E28-BFCF-522B08F360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040" y="1630591"/>
            <a:ext cx="1972291" cy="1359282"/>
          </a:xfrm>
          <a:prstGeom prst="rect">
            <a:avLst/>
          </a:prstGeom>
        </p:spPr>
      </p:pic>
      <p:pic>
        <p:nvPicPr>
          <p:cNvPr id="14" name="Picture 13" descr="A picture containing text, whiteboard&#10;&#10;Description automatically generated">
            <a:extLst>
              <a:ext uri="{FF2B5EF4-FFF2-40B4-BE49-F238E27FC236}">
                <a16:creationId xmlns:a16="http://schemas.microsoft.com/office/drawing/2014/main" id="{6F1481FD-80F1-45F0-8D19-0B55FBDE1D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0026" y="5453158"/>
            <a:ext cx="2991716" cy="981906"/>
          </a:xfrm>
          <a:prstGeom prst="rect">
            <a:avLst/>
          </a:prstGeom>
        </p:spPr>
      </p:pic>
      <p:pic>
        <p:nvPicPr>
          <p:cNvPr id="16" name="Picture 15" descr="A picture containing different, box, photo, items&#10;&#10;Description automatically generated">
            <a:extLst>
              <a:ext uri="{FF2B5EF4-FFF2-40B4-BE49-F238E27FC236}">
                <a16:creationId xmlns:a16="http://schemas.microsoft.com/office/drawing/2014/main" id="{F77815B0-A0A4-4403-866D-6A86613C7B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4165" y="2781835"/>
            <a:ext cx="1611197" cy="1208398"/>
          </a:xfrm>
          <a:prstGeom prst="rect">
            <a:avLst/>
          </a:prstGeom>
        </p:spPr>
      </p:pic>
      <p:sp>
        <p:nvSpPr>
          <p:cNvPr id="18" name="TextBox 17">
            <a:extLst>
              <a:ext uri="{FF2B5EF4-FFF2-40B4-BE49-F238E27FC236}">
                <a16:creationId xmlns:a16="http://schemas.microsoft.com/office/drawing/2014/main" id="{3C0A526C-0659-427D-9CFD-D1DEFDC858AE}"/>
              </a:ext>
            </a:extLst>
          </p:cNvPr>
          <p:cNvSpPr txBox="1"/>
          <p:nvPr/>
        </p:nvSpPr>
        <p:spPr>
          <a:xfrm>
            <a:off x="419470" y="2075064"/>
            <a:ext cx="5061857" cy="3139321"/>
          </a:xfrm>
          <a:prstGeom prst="rect">
            <a:avLst/>
          </a:prstGeom>
          <a:noFill/>
        </p:spPr>
        <p:txBody>
          <a:bodyPr wrap="square" rtlCol="0">
            <a:spAutoFit/>
          </a:bodyPr>
          <a:lstStyle/>
          <a:p>
            <a:r>
              <a:rPr lang="en-GB">
                <a:latin typeface="Sassoon Infant Std" panose="020B0503020103030203" pitchFamily="34" charset="0"/>
              </a:rPr>
              <a:t>We follow the Twinkl phonics scheme and enrich it with the magic of the Phonic Fairy from Story Time phonics. </a:t>
            </a:r>
          </a:p>
          <a:p>
            <a:endParaRPr lang="en-GB">
              <a:latin typeface="Sassoon Infant Std" panose="020B0503020103030203" pitchFamily="34" charset="0"/>
            </a:endParaRPr>
          </a:p>
          <a:p>
            <a:r>
              <a:rPr lang="en-GB">
                <a:latin typeface="Sassoon Infant Std" panose="020B0503020103030203" pitchFamily="34" charset="0"/>
              </a:rPr>
              <a:t>Phonics at Badbury Park, encourages children to develop a love of reading. All children will be introduced to new sounds through the discovery of a real book. Story Time Phonics also introduces the children to ‘tricky words’ through the ‘Tricky Troll’ character and children learn to read non-words (made up words) with </a:t>
            </a:r>
            <a:r>
              <a:rPr lang="en-GB" err="1">
                <a:latin typeface="Sassoon Infant Std" panose="020B0503020103030203" pitchFamily="34" charset="0"/>
              </a:rPr>
              <a:t>Beegu</a:t>
            </a:r>
            <a:r>
              <a:rPr lang="en-GB">
                <a:latin typeface="Sassoon Infant Std" panose="020B0503020103030203" pitchFamily="34" charset="0"/>
              </a:rPr>
              <a:t>- the alien. </a:t>
            </a:r>
          </a:p>
        </p:txBody>
      </p:sp>
      <p:pic>
        <p:nvPicPr>
          <p:cNvPr id="20" name="Picture 19" descr="A picture containing fabric&#10;&#10;Description automatically generated">
            <a:extLst>
              <a:ext uri="{FF2B5EF4-FFF2-40B4-BE49-F238E27FC236}">
                <a16:creationId xmlns:a16="http://schemas.microsoft.com/office/drawing/2014/main" id="{D4A1F083-287E-4632-8C7C-77CB147EF3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327" y="4120906"/>
            <a:ext cx="1419714" cy="2160741"/>
          </a:xfrm>
          <a:prstGeom prst="rect">
            <a:avLst/>
          </a:prstGeom>
        </p:spPr>
      </p:pic>
    </p:spTree>
    <p:extLst>
      <p:ext uri="{BB962C8B-B14F-4D97-AF65-F5344CB8AC3E}">
        <p14:creationId xmlns:p14="http://schemas.microsoft.com/office/powerpoint/2010/main" val="4102349488"/>
      </p:ext>
    </p:extLst>
  </p:cSld>
  <p:clrMapOvr>
    <a:masterClrMapping/>
  </p:clrMapOvr>
  <mc:AlternateContent xmlns:mc="http://schemas.openxmlformats.org/markup-compatibility/2006" xmlns:p14="http://schemas.microsoft.com/office/powerpoint/2010/main">
    <mc:Choice Requires="p14">
      <p:transition spd="slow" p14:dur="2000" advTm="47476"/>
    </mc:Choice>
    <mc:Fallback xmlns="">
      <p:transition spd="slow" advTm="474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87495"/>
            <a:ext cx="8791302" cy="6603274"/>
          </a:xfrm>
          <a:prstGeom prst="rect">
            <a:avLst/>
          </a:prstGeom>
        </p:spPr>
      </p:pic>
      <p:sp>
        <p:nvSpPr>
          <p:cNvPr id="6" name="TextBox 5"/>
          <p:cNvSpPr txBox="1"/>
          <p:nvPr/>
        </p:nvSpPr>
        <p:spPr>
          <a:xfrm>
            <a:off x="371802" y="-1374181"/>
            <a:ext cx="7496033" cy="1200329"/>
          </a:xfrm>
          <a:prstGeom prst="rect">
            <a:avLst/>
          </a:prstGeom>
          <a:noFill/>
        </p:spPr>
        <p:txBody>
          <a:bodyPr wrap="square" rtlCol="0">
            <a:spAutoFit/>
          </a:bodyPr>
          <a:lstStyle/>
          <a:p>
            <a:endParaRPr lang="en-US" sz="2400" b="1" u="sng">
              <a:solidFill>
                <a:schemeClr val="accent6">
                  <a:lumMod val="50000"/>
                </a:schemeClr>
              </a:solidFill>
              <a:latin typeface="Comic Sans MS" panose="030F0702030302020204" pitchFamily="66" charset="0"/>
            </a:endParaRPr>
          </a:p>
          <a:p>
            <a:endParaRPr lang="en-US" sz="2400">
              <a:latin typeface="Comic Sans MS" panose="030F0702030302020204" pitchFamily="66" charset="0"/>
            </a:endParaRPr>
          </a:p>
          <a:p>
            <a:endParaRPr lang="en-GB" sz="2400">
              <a:latin typeface="Comic Sans MS" panose="030F0702030302020204" pitchFamily="66" charset="0"/>
            </a:endParaRPr>
          </a:p>
        </p:txBody>
      </p:sp>
      <p:pic>
        <p:nvPicPr>
          <p:cNvPr id="1028" name="Picture 4" descr="Reading and Phonics - Oasis Academy Marksbury Road">
            <a:extLst>
              <a:ext uri="{FF2B5EF4-FFF2-40B4-BE49-F238E27FC236}">
                <a16:creationId xmlns:a16="http://schemas.microsoft.com/office/drawing/2014/main" id="{66AE2775-3998-446E-9498-F041424BD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429" y="398667"/>
            <a:ext cx="4403324" cy="13607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C0A526C-0659-427D-9CFD-D1DEFDC858AE}"/>
              </a:ext>
            </a:extLst>
          </p:cNvPr>
          <p:cNvSpPr txBox="1"/>
          <p:nvPr/>
        </p:nvSpPr>
        <p:spPr>
          <a:xfrm>
            <a:off x="472669" y="2070588"/>
            <a:ext cx="5266954" cy="3416320"/>
          </a:xfrm>
          <a:prstGeom prst="rect">
            <a:avLst/>
          </a:prstGeom>
          <a:noFill/>
        </p:spPr>
        <p:txBody>
          <a:bodyPr wrap="square" rtlCol="0">
            <a:spAutoFit/>
          </a:bodyPr>
          <a:lstStyle/>
          <a:p>
            <a:r>
              <a:rPr lang="en-GB" sz="2400">
                <a:latin typeface="Sassoon Infant Std" panose="020B0503020103030203" pitchFamily="34" charset="0"/>
              </a:rPr>
              <a:t>We teach phase 2,3 and 4 sounds and the ‘high frequency’ words that they make. ‘High frequency’ words are words the children are likely to see often in books. </a:t>
            </a:r>
          </a:p>
          <a:p>
            <a:endParaRPr lang="en-GB" sz="2400">
              <a:latin typeface="Sassoon Infant Std" panose="020B0503020103030203" pitchFamily="34" charset="0"/>
            </a:endParaRPr>
          </a:p>
          <a:p>
            <a:r>
              <a:rPr lang="en-GB" sz="2400">
                <a:latin typeface="Sassoon Infant Std" panose="020B0503020103030203" pitchFamily="34" charset="0"/>
              </a:rPr>
              <a:t>We will teach Tricky Troll words. </a:t>
            </a:r>
          </a:p>
          <a:p>
            <a:r>
              <a:rPr lang="en-GB" sz="2400">
                <a:latin typeface="Sassoon Infant Std" panose="020B0503020103030203" pitchFamily="34" charset="0"/>
              </a:rPr>
              <a:t>These are words that can not be </a:t>
            </a:r>
          </a:p>
          <a:p>
            <a:r>
              <a:rPr lang="en-GB" sz="2400">
                <a:latin typeface="Sassoon Infant Std" panose="020B0503020103030203" pitchFamily="34" charset="0"/>
              </a:rPr>
              <a:t>decoded e.g. I, no, to, the</a:t>
            </a:r>
          </a:p>
        </p:txBody>
      </p:sp>
      <p:pic>
        <p:nvPicPr>
          <p:cNvPr id="11" name="Picture 10">
            <a:extLst>
              <a:ext uri="{FF2B5EF4-FFF2-40B4-BE49-F238E27FC236}">
                <a16:creationId xmlns:a16="http://schemas.microsoft.com/office/drawing/2014/main" id="{DD58A61A-1B62-C1C1-49C1-44E2CF467213}"/>
              </a:ext>
            </a:extLst>
          </p:cNvPr>
          <p:cNvPicPr>
            <a:picLocks noChangeAspect="1"/>
          </p:cNvPicPr>
          <p:nvPr/>
        </p:nvPicPr>
        <p:blipFill>
          <a:blip r:embed="rId4"/>
          <a:stretch>
            <a:fillRect/>
          </a:stretch>
        </p:blipFill>
        <p:spPr>
          <a:xfrm>
            <a:off x="5803975" y="2020763"/>
            <a:ext cx="2654225" cy="187089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AB9C8B90-C49E-FFAA-7E59-555D306698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85" t="13241" r="15323" b="12075"/>
          <a:stretch/>
        </p:blipFill>
        <p:spPr>
          <a:xfrm>
            <a:off x="5122016" y="4294648"/>
            <a:ext cx="1363917" cy="1993129"/>
          </a:xfrm>
          <a:prstGeom prst="rect">
            <a:avLst/>
          </a:prstGeom>
        </p:spPr>
      </p:pic>
    </p:spTree>
    <p:extLst>
      <p:ext uri="{BB962C8B-B14F-4D97-AF65-F5344CB8AC3E}">
        <p14:creationId xmlns:p14="http://schemas.microsoft.com/office/powerpoint/2010/main" val="3195871110"/>
      </p:ext>
    </p:extLst>
  </p:cSld>
  <p:clrMapOvr>
    <a:masterClrMapping/>
  </p:clrMapOvr>
  <mc:AlternateContent xmlns:mc="http://schemas.openxmlformats.org/markup-compatibility/2006" xmlns:p14="http://schemas.microsoft.com/office/powerpoint/2010/main">
    <mc:Choice Requires="p14">
      <p:transition spd="slow" p14:dur="2000" advTm="32554"/>
    </mc:Choice>
    <mc:Fallback xmlns="">
      <p:transition spd="slow" advTm="325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pic>
        <p:nvPicPr>
          <p:cNvPr id="14" name="Picture 13">
            <a:hlinkClick r:id="rId2"/>
            <a:extLst>
              <a:ext uri="{FF2B5EF4-FFF2-40B4-BE49-F238E27FC236}">
                <a16:creationId xmlns:a16="http://schemas.microsoft.com/office/drawing/2014/main" id="{A8C1B89C-C72E-43EC-AE78-E3F02B3A428F}"/>
              </a:ext>
            </a:extLst>
          </p:cNvPr>
          <p:cNvPicPr>
            <a:picLocks noChangeAspect="1"/>
          </p:cNvPicPr>
          <p:nvPr/>
        </p:nvPicPr>
        <p:blipFill rotWithShape="1">
          <a:blip r:embed="rId4"/>
          <a:srcRect l="3428" t="7928" r="4923" b="8065"/>
          <a:stretch/>
        </p:blipFill>
        <p:spPr>
          <a:xfrm>
            <a:off x="980915" y="1290942"/>
            <a:ext cx="6742475" cy="3474720"/>
          </a:xfrm>
          <a:prstGeom prst="rect">
            <a:avLst/>
          </a:prstGeom>
        </p:spPr>
      </p:pic>
      <p:sp>
        <p:nvSpPr>
          <p:cNvPr id="15" name="TextBox 14">
            <a:extLst>
              <a:ext uri="{FF2B5EF4-FFF2-40B4-BE49-F238E27FC236}">
                <a16:creationId xmlns:a16="http://schemas.microsoft.com/office/drawing/2014/main" id="{B34FF543-0D78-45CC-B2BB-02F871645A76}"/>
              </a:ext>
            </a:extLst>
          </p:cNvPr>
          <p:cNvSpPr txBox="1"/>
          <p:nvPr/>
        </p:nvSpPr>
        <p:spPr>
          <a:xfrm>
            <a:off x="980915" y="5243892"/>
            <a:ext cx="5419885" cy="707886"/>
          </a:xfrm>
          <a:prstGeom prst="rect">
            <a:avLst/>
          </a:prstGeom>
          <a:noFill/>
        </p:spPr>
        <p:txBody>
          <a:bodyPr wrap="square" rtlCol="0">
            <a:spAutoFit/>
          </a:bodyPr>
          <a:lstStyle/>
          <a:p>
            <a:r>
              <a:rPr lang="en-GB" sz="2000">
                <a:latin typeface="Sassoon Infant Std" panose="020B0503020103030203" pitchFamily="34" charset="0"/>
              </a:rPr>
              <a:t>Using ‘pure’ sounds, helps the children to blend to read words. </a:t>
            </a:r>
          </a:p>
        </p:txBody>
      </p:sp>
      <p:sp>
        <p:nvSpPr>
          <p:cNvPr id="16" name="TextBox 15">
            <a:extLst>
              <a:ext uri="{FF2B5EF4-FFF2-40B4-BE49-F238E27FC236}">
                <a16:creationId xmlns:a16="http://schemas.microsoft.com/office/drawing/2014/main" id="{D32B950E-DA20-4FD1-B02F-37D710038C1D}"/>
              </a:ext>
            </a:extLst>
          </p:cNvPr>
          <p:cNvSpPr txBox="1"/>
          <p:nvPr/>
        </p:nvSpPr>
        <p:spPr>
          <a:xfrm>
            <a:off x="980915" y="644133"/>
            <a:ext cx="6742475" cy="584775"/>
          </a:xfrm>
          <a:prstGeom prst="rect">
            <a:avLst/>
          </a:prstGeom>
          <a:noFill/>
        </p:spPr>
        <p:txBody>
          <a:bodyPr wrap="square" rtlCol="0">
            <a:spAutoFit/>
          </a:bodyPr>
          <a:lstStyle/>
          <a:p>
            <a:r>
              <a:rPr lang="en-GB" sz="3200">
                <a:latin typeface="Sassoon Infant Std" panose="020B0503020103030203" pitchFamily="34" charset="0"/>
              </a:rPr>
              <a:t>Support for blending</a:t>
            </a:r>
          </a:p>
        </p:txBody>
      </p:sp>
    </p:spTree>
    <p:extLst>
      <p:ext uri="{BB962C8B-B14F-4D97-AF65-F5344CB8AC3E}">
        <p14:creationId xmlns:p14="http://schemas.microsoft.com/office/powerpoint/2010/main" val="4146339199"/>
      </p:ext>
    </p:extLst>
  </p:cSld>
  <p:clrMapOvr>
    <a:masterClrMapping/>
  </p:clrMapOvr>
  <mc:AlternateContent xmlns:mc="http://schemas.openxmlformats.org/markup-compatibility/2006" xmlns:p14="http://schemas.microsoft.com/office/powerpoint/2010/main">
    <mc:Choice Requires="p14">
      <p:transition spd="slow" p14:dur="2000" advTm="83567"/>
    </mc:Choice>
    <mc:Fallback xmlns="">
      <p:transition spd="slow" advTm="835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 y="198527"/>
            <a:ext cx="8516983" cy="6387737"/>
          </a:xfrm>
          <a:prstGeom prst="rect">
            <a:avLst/>
          </a:prstGeom>
        </p:spPr>
      </p:pic>
      <p:sp>
        <p:nvSpPr>
          <p:cNvPr id="6" name="TextBox 5"/>
          <p:cNvSpPr txBox="1"/>
          <p:nvPr/>
        </p:nvSpPr>
        <p:spPr>
          <a:xfrm>
            <a:off x="831599" y="473294"/>
            <a:ext cx="4120447" cy="1938992"/>
          </a:xfrm>
          <a:prstGeom prst="rect">
            <a:avLst/>
          </a:prstGeom>
          <a:noFill/>
        </p:spPr>
        <p:txBody>
          <a:bodyPr wrap="square" rtlCol="0">
            <a:spAutoFit/>
          </a:bodyPr>
          <a:lstStyle/>
          <a:p>
            <a:endParaRPr lang="en-US" sz="7200">
              <a:latin typeface="Calibri" panose="020F0502020204030204" pitchFamily="34" charset="0"/>
              <a:cs typeface="Calibri" panose="020F0502020204030204" pitchFamily="34" charset="0"/>
            </a:endParaRPr>
          </a:p>
          <a:p>
            <a:endParaRPr lang="en-US" sz="4800">
              <a:solidFill>
                <a:schemeClr val="accent6">
                  <a:lumMod val="50000"/>
                </a:schemeClr>
              </a:solidFill>
              <a:latin typeface="Calibri" panose="020F0502020204030204" pitchFamily="34" charset="0"/>
              <a:cs typeface="Calibri" panose="020F0502020204030204" pitchFamily="34" charset="0"/>
            </a:endParaRPr>
          </a:p>
        </p:txBody>
      </p:sp>
      <p:pic>
        <p:nvPicPr>
          <p:cNvPr id="7" name="Picture 6" descr="Logo - The Blue Kite Academy Trust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28" y="5613968"/>
            <a:ext cx="2788920" cy="770738"/>
          </a:xfrm>
          <a:prstGeom prst="rect">
            <a:avLst/>
          </a:prstGeom>
          <a:noFill/>
          <a:ln>
            <a:noFill/>
          </a:ln>
        </p:spPr>
      </p:pic>
      <p:pic>
        <p:nvPicPr>
          <p:cNvPr id="8" name="Picture 7" descr="A group of people in a garden&#10;&#10;Description automatically generated with low confidence">
            <a:extLst>
              <a:ext uri="{FF2B5EF4-FFF2-40B4-BE49-F238E27FC236}">
                <a16:creationId xmlns:a16="http://schemas.microsoft.com/office/drawing/2014/main" id="{70B0034A-F6B5-48A7-8DDA-0DD093307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458200" y="3208669"/>
            <a:ext cx="197714" cy="135177"/>
          </a:xfrm>
          <a:prstGeom prst="rect">
            <a:avLst/>
          </a:prstGeom>
          <a:effectLst>
            <a:softEdge rad="63500"/>
          </a:effectLst>
        </p:spPr>
      </p:pic>
      <p:pic>
        <p:nvPicPr>
          <p:cNvPr id="10" name="Picture 9">
            <a:extLst>
              <a:ext uri="{FF2B5EF4-FFF2-40B4-BE49-F238E27FC236}">
                <a16:creationId xmlns:a16="http://schemas.microsoft.com/office/drawing/2014/main" id="{9C037001-F88C-408D-9D9D-29304593D144}"/>
              </a:ext>
            </a:extLst>
          </p:cNvPr>
          <p:cNvPicPr>
            <a:picLocks noChangeAspect="1"/>
          </p:cNvPicPr>
          <p:nvPr/>
        </p:nvPicPr>
        <p:blipFill rotWithShape="1">
          <a:blip r:embed="rId5"/>
          <a:srcRect r="50000" b="37050"/>
          <a:stretch/>
        </p:blipFill>
        <p:spPr>
          <a:xfrm>
            <a:off x="670085" y="534135"/>
            <a:ext cx="5374279" cy="4530234"/>
          </a:xfrm>
          <a:prstGeom prst="rect">
            <a:avLst/>
          </a:prstGeom>
        </p:spPr>
      </p:pic>
      <p:pic>
        <p:nvPicPr>
          <p:cNvPr id="9" name="Picture 8">
            <a:extLst>
              <a:ext uri="{FF2B5EF4-FFF2-40B4-BE49-F238E27FC236}">
                <a16:creationId xmlns:a16="http://schemas.microsoft.com/office/drawing/2014/main" id="{48A368DD-4B93-4DAE-9E88-B64A6AB12B2A}"/>
              </a:ext>
            </a:extLst>
          </p:cNvPr>
          <p:cNvPicPr>
            <a:picLocks noChangeAspect="1"/>
          </p:cNvPicPr>
          <p:nvPr/>
        </p:nvPicPr>
        <p:blipFill rotWithShape="1">
          <a:blip r:embed="rId6"/>
          <a:srcRect l="60696" t="9713"/>
          <a:stretch/>
        </p:blipFill>
        <p:spPr>
          <a:xfrm>
            <a:off x="6273472" y="577143"/>
            <a:ext cx="2184728" cy="3361559"/>
          </a:xfrm>
          <a:prstGeom prst="rect">
            <a:avLst/>
          </a:prstGeom>
        </p:spPr>
      </p:pic>
      <p:sp>
        <p:nvSpPr>
          <p:cNvPr id="12" name="TextBox 11">
            <a:extLst>
              <a:ext uri="{FF2B5EF4-FFF2-40B4-BE49-F238E27FC236}">
                <a16:creationId xmlns:a16="http://schemas.microsoft.com/office/drawing/2014/main" id="{59BD87F2-F815-45B1-B2FD-A7B6D0E70507}"/>
              </a:ext>
            </a:extLst>
          </p:cNvPr>
          <p:cNvSpPr txBox="1"/>
          <p:nvPr/>
        </p:nvSpPr>
        <p:spPr>
          <a:xfrm>
            <a:off x="640908" y="5078135"/>
            <a:ext cx="5374279" cy="684803"/>
          </a:xfrm>
          <a:prstGeom prst="rect">
            <a:avLst/>
          </a:prstGeom>
          <a:noFill/>
        </p:spPr>
        <p:txBody>
          <a:bodyPr wrap="square" rtlCol="0">
            <a:spAutoFit/>
          </a:bodyPr>
          <a:lstStyle/>
          <a:p>
            <a:r>
              <a:rPr lang="en-GB" sz="1400"/>
              <a:t>Taken from The Book Trust’s booklet ‘Reading with your Child’</a:t>
            </a:r>
          </a:p>
          <a:p>
            <a:r>
              <a:rPr lang="en-GB" sz="1400"/>
              <a:t>Available from </a:t>
            </a:r>
            <a:r>
              <a:rPr lang="en-GB" sz="1400" b="1">
                <a:hlinkClick r:id="rId7"/>
              </a:rPr>
              <a:t>here</a:t>
            </a:r>
            <a:r>
              <a:rPr lang="en-GB" sz="1400"/>
              <a:t> </a:t>
            </a:r>
            <a:r>
              <a:rPr lang="en-GB" sz="1050"/>
              <a:t>https://cdn.booktrust.org.uk/globalassets/resources/misc/reading-with-your-child/reading-with-your-child-booklet-for-parents.pdf</a:t>
            </a:r>
            <a:endParaRPr lang="en-GB"/>
          </a:p>
        </p:txBody>
      </p:sp>
    </p:spTree>
    <p:extLst>
      <p:ext uri="{BB962C8B-B14F-4D97-AF65-F5344CB8AC3E}">
        <p14:creationId xmlns:p14="http://schemas.microsoft.com/office/powerpoint/2010/main" val="543121030"/>
      </p:ext>
    </p:extLst>
  </p:cSld>
  <p:clrMapOvr>
    <a:masterClrMapping/>
  </p:clrMapOvr>
  <mc:AlternateContent xmlns:mc="http://schemas.openxmlformats.org/markup-compatibility/2006" xmlns:p14="http://schemas.microsoft.com/office/powerpoint/2010/main">
    <mc:Choice Requires="p14">
      <p:transition spd="slow" p14:dur="2000" advTm="29279"/>
    </mc:Choice>
    <mc:Fallback xmlns="">
      <p:transition spd="slow" advTm="292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 y="274319"/>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615586" y="398046"/>
            <a:ext cx="7912827" cy="3170099"/>
          </a:xfrm>
          <a:prstGeom prst="rect">
            <a:avLst/>
          </a:prstGeom>
          <a:noFill/>
        </p:spPr>
        <p:txBody>
          <a:bodyPr wrap="square" rtlCol="0">
            <a:spAutoFit/>
          </a:bodyPr>
          <a:lstStyle/>
          <a:p>
            <a:pPr algn="ctr"/>
            <a:r>
              <a:rPr lang="en-US" sz="4000" b="1"/>
              <a:t>Reading</a:t>
            </a:r>
          </a:p>
          <a:p>
            <a:endParaRPr lang="en-US" sz="3200" b="1"/>
          </a:p>
          <a:p>
            <a:endParaRPr lang="en-US" sz="3200" b="1"/>
          </a:p>
          <a:p>
            <a:endParaRPr lang="en-US" sz="3200" b="1"/>
          </a:p>
          <a:p>
            <a:endParaRPr lang="en-US" sz="3200" b="1"/>
          </a:p>
          <a:p>
            <a:endParaRPr lang="en-US" sz="2800"/>
          </a:p>
        </p:txBody>
      </p:sp>
      <p:sp>
        <p:nvSpPr>
          <p:cNvPr id="6" name="AutoShape 2" descr="Summer Reading | Reading Statistics | Bette Fe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5531509" y="548850"/>
            <a:ext cx="3070723" cy="4735573"/>
          </a:xfrm>
          <a:prstGeom prst="rect">
            <a:avLst/>
          </a:prstGeom>
        </p:spPr>
      </p:pic>
      <p:sp>
        <p:nvSpPr>
          <p:cNvPr id="9" name="AutoShape 4" descr="7 Surprising Reading Facts That Prove It All Adds 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4"/>
          <a:srcRect t="25806" b="23643"/>
          <a:stretch/>
        </p:blipFill>
        <p:spPr>
          <a:xfrm>
            <a:off x="5744605" y="4382149"/>
            <a:ext cx="2868357" cy="1449977"/>
          </a:xfrm>
          <a:prstGeom prst="rect">
            <a:avLst/>
          </a:prstGeom>
        </p:spPr>
      </p:pic>
      <p:sp>
        <p:nvSpPr>
          <p:cNvPr id="11" name="AutoShape 6" descr="Parenting advice: Reading is a gif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5"/>
          <a:stretch>
            <a:fillRect/>
          </a:stretch>
        </p:blipFill>
        <p:spPr>
          <a:xfrm>
            <a:off x="612775" y="588865"/>
            <a:ext cx="3126677" cy="3181979"/>
          </a:xfrm>
          <a:prstGeom prst="rect">
            <a:avLst/>
          </a:prstGeom>
        </p:spPr>
      </p:pic>
      <p:sp>
        <p:nvSpPr>
          <p:cNvPr id="13" name="AutoShape 8" descr="Why is reading so important? | Pearson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6"/>
          <a:stretch>
            <a:fillRect/>
          </a:stretch>
        </p:blipFill>
        <p:spPr>
          <a:xfrm>
            <a:off x="365759" y="3692293"/>
            <a:ext cx="5557565" cy="2714160"/>
          </a:xfrm>
          <a:prstGeom prst="rect">
            <a:avLst/>
          </a:prstGeom>
        </p:spPr>
      </p:pic>
      <p:pic>
        <p:nvPicPr>
          <p:cNvPr id="15" name="Picture 14"/>
          <p:cNvPicPr>
            <a:picLocks noChangeAspect="1"/>
          </p:cNvPicPr>
          <p:nvPr/>
        </p:nvPicPr>
        <p:blipFill>
          <a:blip r:embed="rId7"/>
          <a:stretch>
            <a:fillRect/>
          </a:stretch>
        </p:blipFill>
        <p:spPr>
          <a:xfrm>
            <a:off x="3731565" y="1365091"/>
            <a:ext cx="1789214" cy="1781262"/>
          </a:xfrm>
          <a:prstGeom prst="rect">
            <a:avLst/>
          </a:prstGeom>
        </p:spPr>
      </p:pic>
    </p:spTree>
    <p:extLst>
      <p:ext uri="{BB962C8B-B14F-4D97-AF65-F5344CB8AC3E}">
        <p14:creationId xmlns:p14="http://schemas.microsoft.com/office/powerpoint/2010/main" val="4192958427"/>
      </p:ext>
    </p:extLst>
  </p:cSld>
  <p:clrMapOvr>
    <a:masterClrMapping/>
  </p:clrMapOvr>
  <mc:AlternateContent xmlns:mc="http://schemas.openxmlformats.org/markup-compatibility/2006" xmlns:p14="http://schemas.microsoft.com/office/powerpoint/2010/main">
    <mc:Choice Requires="p14">
      <p:transition spd="slow" p14:dur="2000" advTm="35720"/>
    </mc:Choice>
    <mc:Fallback xmlns="">
      <p:transition spd="slow" advTm="357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312735"/>
            <a:ext cx="8516983" cy="6387737"/>
          </a:xfrm>
          <a:prstGeom prst="rect">
            <a:avLst/>
          </a:prstGeom>
        </p:spPr>
      </p:pic>
      <p:sp>
        <p:nvSpPr>
          <p:cNvPr id="5" name="TextBox 4"/>
          <p:cNvSpPr txBox="1"/>
          <p:nvPr/>
        </p:nvSpPr>
        <p:spPr>
          <a:xfrm>
            <a:off x="901337" y="1122363"/>
            <a:ext cx="5525589" cy="954107"/>
          </a:xfrm>
          <a:prstGeom prst="rect">
            <a:avLst/>
          </a:prstGeom>
          <a:noFill/>
        </p:spPr>
        <p:txBody>
          <a:bodyPr wrap="square" rtlCol="0">
            <a:spAutoFit/>
          </a:bodyPr>
          <a:lstStyle/>
          <a:p>
            <a:endParaRPr lang="en-US" sz="2400">
              <a:latin typeface="Comic Sans MS" panose="030F0702030302020204" pitchFamily="66" charset="0"/>
            </a:endParaRPr>
          </a:p>
          <a:p>
            <a:endParaRPr lang="en-GB" sz="3200">
              <a:latin typeface="Comic Sans MS" panose="030F0702030302020204" pitchFamily="66" charset="0"/>
            </a:endParaRPr>
          </a:p>
        </p:txBody>
      </p:sp>
      <p:sp>
        <p:nvSpPr>
          <p:cNvPr id="8" name="TextBox 7"/>
          <p:cNvSpPr txBox="1"/>
          <p:nvPr/>
        </p:nvSpPr>
        <p:spPr>
          <a:xfrm>
            <a:off x="685800" y="620579"/>
            <a:ext cx="7912827" cy="5878532"/>
          </a:xfrm>
          <a:prstGeom prst="rect">
            <a:avLst/>
          </a:prstGeom>
          <a:noFill/>
        </p:spPr>
        <p:txBody>
          <a:bodyPr wrap="square" rtlCol="0">
            <a:spAutoFit/>
          </a:bodyPr>
          <a:lstStyle/>
          <a:p>
            <a:r>
              <a:rPr lang="en-US" sz="3200" b="1" dirty="0">
                <a:solidFill>
                  <a:schemeClr val="accent6">
                    <a:lumMod val="75000"/>
                  </a:schemeClr>
                </a:solidFill>
                <a:latin typeface="Sassoon Infant Std" panose="020B0503020103030203" pitchFamily="34" charset="0"/>
              </a:rPr>
              <a:t>Reading</a:t>
            </a:r>
          </a:p>
          <a:p>
            <a:endParaRPr lang="en-US" sz="3200" b="1" dirty="0">
              <a:latin typeface="Sassoon Infant Std" panose="020B0503020103030203" pitchFamily="34" charset="0"/>
            </a:endParaRPr>
          </a:p>
          <a:p>
            <a:r>
              <a:rPr lang="en-US" sz="2400" b="1" dirty="0">
                <a:latin typeface="Sassoon Infant Std" panose="020B0503020103030203" pitchFamily="34" charset="0"/>
              </a:rPr>
              <a:t>Individual reading</a:t>
            </a:r>
          </a:p>
          <a:p>
            <a:r>
              <a:rPr lang="en-US" sz="2400" dirty="0">
                <a:latin typeface="Sassoon Infant Std" panose="020B0503020103030203" pitchFamily="34" charset="0"/>
              </a:rPr>
              <a:t>At school, we hear each child read individually at least once a week. </a:t>
            </a:r>
            <a:r>
              <a:rPr lang="en-US" sz="2400" b="1" dirty="0">
                <a:latin typeface="Sassoon Infant Std" panose="020B0503020103030203" pitchFamily="34" charset="0"/>
              </a:rPr>
              <a:t>Reading books and reading records need to be in school everyday.</a:t>
            </a:r>
            <a:r>
              <a:rPr lang="en-US" sz="2400" dirty="0">
                <a:latin typeface="Sassoon Infant Std" panose="020B0503020103030203" pitchFamily="34" charset="0"/>
              </a:rPr>
              <a:t> At home we ask you to ‘strive for five!’, this means that your child is aiming to read at home 5 times over the week- every day would be amazing!</a:t>
            </a:r>
          </a:p>
          <a:p>
            <a:endParaRPr lang="en-US" sz="2400" dirty="0">
              <a:latin typeface="Sassoon Infant Std" panose="020B0503020103030203" pitchFamily="34" charset="0"/>
            </a:endParaRPr>
          </a:p>
          <a:p>
            <a:r>
              <a:rPr lang="en-US" sz="2400" b="1" dirty="0">
                <a:latin typeface="Sassoon Infant Std" panose="020B0503020103030203" pitchFamily="34" charset="0"/>
              </a:rPr>
              <a:t>Sharing stories and book talk</a:t>
            </a:r>
          </a:p>
          <a:p>
            <a:r>
              <a:rPr lang="en-US" sz="2400" dirty="0">
                <a:latin typeface="Sassoon Infant Std" panose="020B0503020103030203" pitchFamily="34" charset="0"/>
              </a:rPr>
              <a:t>At school, we share books and stories at least twice a day. We ask that you try to share a book with your child each </a:t>
            </a:r>
          </a:p>
          <a:p>
            <a:r>
              <a:rPr lang="en-US" sz="2400" dirty="0">
                <a:latin typeface="Sassoon Infant Std" panose="020B0503020103030203" pitchFamily="34" charset="0"/>
              </a:rPr>
              <a:t>day, a bedtime story would be ideal. You can also </a:t>
            </a:r>
          </a:p>
          <a:p>
            <a:r>
              <a:rPr lang="en-US" sz="2400" dirty="0">
                <a:latin typeface="Sassoon Infant Std" panose="020B0503020103030203" pitchFamily="34" charset="0"/>
              </a:rPr>
              <a:t>talk about what happened and what their </a:t>
            </a:r>
          </a:p>
          <a:p>
            <a:r>
              <a:rPr lang="en-US" sz="2400" dirty="0" err="1">
                <a:latin typeface="Sassoon Infant Std" panose="020B0503020103030203" pitchFamily="34" charset="0"/>
              </a:rPr>
              <a:t>favourite</a:t>
            </a:r>
            <a:r>
              <a:rPr lang="en-US" sz="2400" dirty="0">
                <a:latin typeface="Sassoon Infant Std" panose="020B0503020103030203" pitchFamily="34" charset="0"/>
              </a:rPr>
              <a:t> part was. </a:t>
            </a:r>
          </a:p>
        </p:txBody>
      </p:sp>
      <p:sp>
        <p:nvSpPr>
          <p:cNvPr id="6" name="AutoShape 2" descr="Summer Reading | Reading Statistics | Bette Fe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7 Surprising Reading Facts That Prove It All Adds 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Parenting advice: Reading is a gif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Why is reading so important? | Pearson 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3"/>
          <a:stretch>
            <a:fillRect/>
          </a:stretch>
        </p:blipFill>
        <p:spPr>
          <a:xfrm>
            <a:off x="6916782" y="496804"/>
            <a:ext cx="1256702" cy="1251117"/>
          </a:xfrm>
          <a:prstGeom prst="rect">
            <a:avLst/>
          </a:prstGeom>
        </p:spPr>
      </p:pic>
    </p:spTree>
    <p:extLst>
      <p:ext uri="{BB962C8B-B14F-4D97-AF65-F5344CB8AC3E}">
        <p14:creationId xmlns:p14="http://schemas.microsoft.com/office/powerpoint/2010/main" val="2667383001"/>
      </p:ext>
    </p:extLst>
  </p:cSld>
  <p:clrMapOvr>
    <a:masterClrMapping/>
  </p:clrMapOvr>
  <mc:AlternateContent xmlns:mc="http://schemas.openxmlformats.org/markup-compatibility/2006" xmlns:p14="http://schemas.microsoft.com/office/powerpoint/2010/main">
    <mc:Choice Requires="p14">
      <p:transition spd="slow" p14:dur="2000" advTm="50449"/>
    </mc:Choice>
    <mc:Fallback xmlns="">
      <p:transition spd="slow" advTm="504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508046" y="783938"/>
            <a:ext cx="6742475" cy="584775"/>
          </a:xfrm>
          <a:prstGeom prst="rect">
            <a:avLst/>
          </a:prstGeom>
          <a:noFill/>
        </p:spPr>
        <p:txBody>
          <a:bodyPr wrap="square" rtlCol="0">
            <a:spAutoFit/>
          </a:bodyPr>
          <a:lstStyle/>
          <a:p>
            <a:r>
              <a:rPr lang="en-GB" sz="3200">
                <a:latin typeface="Sassoon Infant Std" panose="020B0503020103030203" pitchFamily="34" charset="0"/>
              </a:rPr>
              <a:t>Before reading…</a:t>
            </a:r>
          </a:p>
        </p:txBody>
      </p:sp>
      <p:sp>
        <p:nvSpPr>
          <p:cNvPr id="17" name="TextBox 16">
            <a:extLst>
              <a:ext uri="{FF2B5EF4-FFF2-40B4-BE49-F238E27FC236}">
                <a16:creationId xmlns:a16="http://schemas.microsoft.com/office/drawing/2014/main" id="{5B66A09E-2184-4E15-B312-B5F51CD9F5E9}"/>
              </a:ext>
            </a:extLst>
          </p:cNvPr>
          <p:cNvSpPr txBox="1"/>
          <p:nvPr/>
        </p:nvSpPr>
        <p:spPr>
          <a:xfrm>
            <a:off x="508045" y="1739990"/>
            <a:ext cx="5196159" cy="4001095"/>
          </a:xfrm>
          <a:prstGeom prst="rect">
            <a:avLst/>
          </a:prstGeom>
          <a:noFill/>
        </p:spPr>
        <p:txBody>
          <a:bodyPr wrap="square" rtlCol="0">
            <a:spAutoFit/>
          </a:bodyPr>
          <a:lstStyle/>
          <a:p>
            <a:pPr marL="285750" indent="-285750">
              <a:buFont typeface="Arial" panose="020B0604020202020204" pitchFamily="34" charset="0"/>
              <a:buChar char="•"/>
            </a:pPr>
            <a:r>
              <a:rPr lang="en-GB" sz="2000">
                <a:latin typeface="Sassoon Infant Std" panose="020B0503020103030203" pitchFamily="34" charset="0"/>
              </a:rPr>
              <a:t>It might be helpful for you to let your child know that in a few minutes, it’ll be time for reading. They could use this opportunity to get wriggles out, use the toilet, finish a task etc. By doing this consistently each time, your child will start to anticipate and look forward to the time you have reading together. </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Find somewhere quiet and cosy to sit.</a:t>
            </a:r>
          </a:p>
          <a:p>
            <a:pPr marL="285750" indent="-285750">
              <a:buFont typeface="Arial" panose="020B0604020202020204" pitchFamily="34" charset="0"/>
              <a:buChar char="•"/>
            </a:pPr>
            <a:endParaRPr lang="en-GB" sz="2000">
              <a:latin typeface="Sassoon Infant Std" panose="020B0503020103030203" pitchFamily="34" charset="0"/>
            </a:endParaRPr>
          </a:p>
          <a:p>
            <a:pPr marL="285750" indent="-285750">
              <a:buFont typeface="Arial" panose="020B0604020202020204" pitchFamily="34" charset="0"/>
              <a:buChar char="•"/>
            </a:pPr>
            <a:r>
              <a:rPr lang="en-GB" sz="2000">
                <a:latin typeface="Sassoon Infant Std" panose="020B0503020103030203" pitchFamily="34" charset="0"/>
              </a:rPr>
              <a:t>Have everything you might need e.g. pen, reading record etc. </a:t>
            </a:r>
          </a:p>
          <a:p>
            <a:pPr marL="285750" indent="-285750">
              <a:buFont typeface="Arial" panose="020B0604020202020204" pitchFamily="34" charset="0"/>
              <a:buChar char="•"/>
            </a:pPr>
            <a:endParaRPr lang="en-GB" sz="1400"/>
          </a:p>
        </p:txBody>
      </p:sp>
      <p:pic>
        <p:nvPicPr>
          <p:cNvPr id="7" name="Picture 6" descr="A picture containing child, indoor, little, toy&#10;&#10;Description automatically generated">
            <a:extLst>
              <a:ext uri="{FF2B5EF4-FFF2-40B4-BE49-F238E27FC236}">
                <a16:creationId xmlns:a16="http://schemas.microsoft.com/office/drawing/2014/main" id="{14CEA0DE-5786-9A36-AE5B-8E03B02B5B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5" r="16134" b="19055"/>
          <a:stretch/>
        </p:blipFill>
        <p:spPr bwMode="auto">
          <a:xfrm>
            <a:off x="5862519" y="639078"/>
            <a:ext cx="2492059" cy="208006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D682D54-5032-1380-3F49-F561B758E4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877632" y="2860805"/>
            <a:ext cx="2519479" cy="1889794"/>
          </a:xfrm>
          <a:prstGeom prst="rect">
            <a:avLst/>
          </a:prstGeom>
          <a:noFill/>
          <a:ln>
            <a:noFill/>
          </a:ln>
        </p:spPr>
      </p:pic>
    </p:spTree>
    <p:extLst>
      <p:ext uri="{BB962C8B-B14F-4D97-AF65-F5344CB8AC3E}">
        <p14:creationId xmlns:p14="http://schemas.microsoft.com/office/powerpoint/2010/main" val="127686274"/>
      </p:ext>
    </p:extLst>
  </p:cSld>
  <p:clrMapOvr>
    <a:masterClrMapping/>
  </p:clrMapOvr>
  <mc:AlternateContent xmlns:mc="http://schemas.openxmlformats.org/markup-compatibility/2006" xmlns:p14="http://schemas.microsoft.com/office/powerpoint/2010/main">
    <mc:Choice Requires="p14">
      <p:transition spd="slow" p14:dur="2000" advTm="65628"/>
    </mc:Choice>
    <mc:Fallback xmlns="">
      <p:transition spd="slow" advTm="656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8" y="316094"/>
            <a:ext cx="8516983" cy="6387737"/>
          </a:xfrm>
          <a:prstGeom prst="rect">
            <a:avLst/>
          </a:prstGeom>
        </p:spPr>
      </p:pic>
      <p:sp>
        <p:nvSpPr>
          <p:cNvPr id="6" name="TextBox 5"/>
          <p:cNvSpPr txBox="1"/>
          <p:nvPr/>
        </p:nvSpPr>
        <p:spPr>
          <a:xfrm>
            <a:off x="605655" y="642279"/>
            <a:ext cx="7492999" cy="2185214"/>
          </a:xfrm>
          <a:prstGeom prst="rect">
            <a:avLst/>
          </a:prstGeom>
          <a:noFill/>
        </p:spPr>
        <p:txBody>
          <a:bodyPr wrap="square" rtlCol="0">
            <a:spAutoFit/>
          </a:bodyPr>
          <a:lstStyle/>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000">
              <a:solidFill>
                <a:schemeClr val="accent6">
                  <a:lumMod val="50000"/>
                </a:schemeClr>
              </a:solidFill>
              <a:latin typeface="Calibri" panose="020F0502020204030204" pitchFamily="34" charset="0"/>
              <a:cs typeface="Calibri" panose="020F0502020204030204" pitchFamily="34" charset="0"/>
            </a:endParaRPr>
          </a:p>
          <a:p>
            <a:endParaRPr lang="en-US" sz="2400">
              <a:latin typeface="Comic Sans MS" panose="030F0702030302020204" pitchFamily="66" charset="0"/>
            </a:endParaRPr>
          </a:p>
          <a:p>
            <a:endParaRPr lang="en-US" sz="2400">
              <a:latin typeface="Comic Sans MS" panose="030F0702030302020204" pitchFamily="66" charset="0"/>
            </a:endParaRPr>
          </a:p>
          <a:p>
            <a:endParaRPr lang="en-GB" sz="4800">
              <a:latin typeface="Comic Sans MS" panose="030F0702030302020204" pitchFamily="66" charset="0"/>
            </a:endParaRPr>
          </a:p>
        </p:txBody>
      </p:sp>
      <p:sp>
        <p:nvSpPr>
          <p:cNvPr id="16" name="TextBox 15">
            <a:extLst>
              <a:ext uri="{FF2B5EF4-FFF2-40B4-BE49-F238E27FC236}">
                <a16:creationId xmlns:a16="http://schemas.microsoft.com/office/drawing/2014/main" id="{D32B950E-DA20-4FD1-B02F-37D710038C1D}"/>
              </a:ext>
            </a:extLst>
          </p:cNvPr>
          <p:cNvSpPr txBox="1"/>
          <p:nvPr/>
        </p:nvSpPr>
        <p:spPr>
          <a:xfrm>
            <a:off x="605655" y="537588"/>
            <a:ext cx="6742475" cy="584775"/>
          </a:xfrm>
          <a:prstGeom prst="rect">
            <a:avLst/>
          </a:prstGeom>
          <a:noFill/>
        </p:spPr>
        <p:txBody>
          <a:bodyPr wrap="square" rtlCol="0">
            <a:spAutoFit/>
          </a:bodyPr>
          <a:lstStyle/>
          <a:p>
            <a:r>
              <a:rPr lang="en-GB" sz="3200">
                <a:latin typeface="Sassoon Infant Std" panose="020B0503020103030203" pitchFamily="34" charset="0"/>
              </a:rPr>
              <a:t>During reading…</a:t>
            </a:r>
          </a:p>
        </p:txBody>
      </p:sp>
      <p:sp>
        <p:nvSpPr>
          <p:cNvPr id="5" name="TextBox 4">
            <a:extLst>
              <a:ext uri="{FF2B5EF4-FFF2-40B4-BE49-F238E27FC236}">
                <a16:creationId xmlns:a16="http://schemas.microsoft.com/office/drawing/2014/main" id="{926C8DC6-0E9C-4448-B7EF-4D97E620E146}"/>
              </a:ext>
            </a:extLst>
          </p:cNvPr>
          <p:cNvSpPr txBox="1"/>
          <p:nvPr/>
        </p:nvSpPr>
        <p:spPr>
          <a:xfrm>
            <a:off x="508046" y="1279351"/>
            <a:ext cx="5227590" cy="5078313"/>
          </a:xfrm>
          <a:prstGeom prst="rect">
            <a:avLst/>
          </a:prstGeom>
          <a:noFill/>
        </p:spPr>
        <p:txBody>
          <a:bodyPr wrap="square" rtlCol="0">
            <a:spAutoFit/>
          </a:bodyPr>
          <a:lstStyle/>
          <a:p>
            <a:pPr marL="285750" indent="-285750">
              <a:buFont typeface="Arial" panose="020B0604020202020204" pitchFamily="34" charset="0"/>
              <a:buChar char="•"/>
            </a:pPr>
            <a:r>
              <a:rPr lang="en-GB">
                <a:latin typeface="Sassoon Infant Std" panose="020B0503020103030203" pitchFamily="34" charset="0"/>
              </a:rPr>
              <a:t>Encourage the children to ‘sound out’ unknown </a:t>
            </a:r>
            <a:r>
              <a:rPr lang="en-GB" b="1">
                <a:latin typeface="Sassoon Infant Std" panose="020B0503020103030203" pitchFamily="34" charset="0"/>
              </a:rPr>
              <a:t>decodable</a:t>
            </a:r>
            <a:r>
              <a:rPr lang="en-GB">
                <a:latin typeface="Sassoon Infant Std" panose="020B0503020103030203" pitchFamily="34" charset="0"/>
              </a:rPr>
              <a:t> words e.g. C-a-t. </a:t>
            </a:r>
          </a:p>
          <a:p>
            <a:pPr marL="285750" indent="-285750">
              <a:buFont typeface="Arial" panose="020B0604020202020204" pitchFamily="34" charset="0"/>
              <a:buChar char="•"/>
            </a:pPr>
            <a:r>
              <a:rPr lang="en-GB">
                <a:latin typeface="Sassoon Infant Std" panose="020B0503020103030203" pitchFamily="34" charset="0"/>
              </a:rPr>
              <a:t>If they are struggling to ‘blend’ the sounds together to read the word, do it together… you can try segmenting 3 times and then blending. We do this in class too so the children will be familiar with it. You can also segment slowly, then a bit quicker and then really fast- this technique usually helps them to hear the whole word well. Though children usually find this one tricky to do themselves. If all else fails you can model good segmenting and blending and encourage them to join in and ‘have a go’</a:t>
            </a:r>
          </a:p>
          <a:p>
            <a:pPr marL="285750" indent="-285750">
              <a:buFont typeface="Arial" panose="020B0604020202020204" pitchFamily="34" charset="0"/>
              <a:buChar char="•"/>
            </a:pPr>
            <a:r>
              <a:rPr lang="en-GB">
                <a:latin typeface="Sassoon Infant Std" panose="020B0503020103030203" pitchFamily="34" charset="0"/>
              </a:rPr>
              <a:t>Encourage the children to remember </a:t>
            </a:r>
            <a:r>
              <a:rPr lang="en-GB" b="1">
                <a:latin typeface="Sassoon Infant Std" panose="020B0503020103030203" pitchFamily="34" charset="0"/>
              </a:rPr>
              <a:t>‘Tricky Troll’ </a:t>
            </a:r>
            <a:r>
              <a:rPr lang="en-GB">
                <a:latin typeface="Sassoon Infant Std" panose="020B0503020103030203" pitchFamily="34" charset="0"/>
              </a:rPr>
              <a:t>words. These words have tricky bits in them, but there are some sounds that will be decodable too. </a:t>
            </a:r>
          </a:p>
          <a:p>
            <a:pPr marL="285750" indent="-285750">
              <a:buFont typeface="Arial" panose="020B0604020202020204" pitchFamily="34" charset="0"/>
              <a:buChar char="•"/>
            </a:pPr>
            <a:r>
              <a:rPr lang="en-GB">
                <a:latin typeface="Sassoon Infant Std" panose="020B0503020103030203" pitchFamily="34" charset="0"/>
              </a:rPr>
              <a:t>Lots of praise, keep it flowing and make it enjoyable!</a:t>
            </a:r>
          </a:p>
        </p:txBody>
      </p:sp>
      <p:pic>
        <p:nvPicPr>
          <p:cNvPr id="8" name="Picture 7">
            <a:extLst>
              <a:ext uri="{FF2B5EF4-FFF2-40B4-BE49-F238E27FC236}">
                <a16:creationId xmlns:a16="http://schemas.microsoft.com/office/drawing/2014/main" id="{DBA033F9-2A07-45C4-A29F-D0B8DFBBBE44}"/>
              </a:ext>
            </a:extLst>
          </p:cNvPr>
          <p:cNvPicPr>
            <a:picLocks noChangeAspect="1"/>
          </p:cNvPicPr>
          <p:nvPr/>
        </p:nvPicPr>
        <p:blipFill>
          <a:blip r:embed="rId4"/>
          <a:stretch>
            <a:fillRect/>
          </a:stretch>
        </p:blipFill>
        <p:spPr>
          <a:xfrm>
            <a:off x="5833245" y="583097"/>
            <a:ext cx="2705100" cy="2352675"/>
          </a:xfrm>
          <a:prstGeom prst="rect">
            <a:avLst/>
          </a:prstGeom>
        </p:spPr>
      </p:pic>
    </p:spTree>
    <p:extLst>
      <p:ext uri="{BB962C8B-B14F-4D97-AF65-F5344CB8AC3E}">
        <p14:creationId xmlns:p14="http://schemas.microsoft.com/office/powerpoint/2010/main" val="1695291708"/>
      </p:ext>
    </p:extLst>
  </p:cSld>
  <p:clrMapOvr>
    <a:masterClrMapping/>
  </p:clrMapOvr>
  <mc:AlternateContent xmlns:mc="http://schemas.openxmlformats.org/markup-compatibility/2006" xmlns:p14="http://schemas.microsoft.com/office/powerpoint/2010/main">
    <mc:Choice Requires="p14">
      <p:transition spd="slow" p14:dur="2000" advTm="227033"/>
    </mc:Choice>
    <mc:Fallback xmlns="">
      <p:transition spd="slow" advTm="227033"/>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4376B6AFB9D47AEDC303516735B94" ma:contentTypeVersion="15" ma:contentTypeDescription="Create a new document." ma:contentTypeScope="" ma:versionID="086ad21512e1226af425bddba02a18ab">
  <xsd:schema xmlns:xsd="http://www.w3.org/2001/XMLSchema" xmlns:xs="http://www.w3.org/2001/XMLSchema" xmlns:p="http://schemas.microsoft.com/office/2006/metadata/properties" xmlns:ns2="d832edb8-b057-4401-ba6f-e78eed09c630" xmlns:ns3="9d140417-d081-471e-955f-cd9c0f5518a2" targetNamespace="http://schemas.microsoft.com/office/2006/metadata/properties" ma:root="true" ma:fieldsID="0c1a2723785e5081dbb10cf27004193e" ns2:_="" ns3:_="">
    <xsd:import namespace="d832edb8-b057-4401-ba6f-e78eed09c630"/>
    <xsd:import namespace="9d140417-d081-471e-955f-cd9c0f5518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2edb8-b057-4401-ba6f-e78eed09c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d1a20f7-5f2f-4f65-99a8-0eb84279780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140417-d081-471e-955f-cd9c0f5518a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a02c1a9-addd-4279-b7df-e7a095ec5cea}" ma:internalName="TaxCatchAll" ma:showField="CatchAllData" ma:web="9d140417-d081-471e-955f-cd9c0f5518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40417-d081-471e-955f-cd9c0f5518a2" xsi:nil="true"/>
    <lcf76f155ced4ddcb4097134ff3c332f xmlns="d832edb8-b057-4401-ba6f-e78eed09c6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FBECB-C6B3-46A3-AA31-CAE6AC2A4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32edb8-b057-4401-ba6f-e78eed09c630"/>
    <ds:schemaRef ds:uri="9d140417-d081-471e-955f-cd9c0f551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6956D-482E-450B-AAF9-86249631FF32}">
  <ds:schemaRefs>
    <ds:schemaRef ds:uri="9d140417-d081-471e-955f-cd9c0f5518a2"/>
    <ds:schemaRef ds:uri="d832edb8-b057-4401-ba6f-e78eed09c6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E0BA92-E886-48A9-9EB5-C47742CEF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1422</Words>
  <Application>Microsoft Office PowerPoint</Application>
  <PresentationFormat>On-screen Show (4:3)</PresentationFormat>
  <Paragraphs>161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Comic Sans MS</vt:lpstr>
      <vt:lpstr>Sassoon Infant Std</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Friends of Badbury Park Primary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Dance</dc:creator>
  <cp:lastModifiedBy>Andrea Lanham</cp:lastModifiedBy>
  <cp:revision>3</cp:revision>
  <dcterms:created xsi:type="dcterms:W3CDTF">2019-04-26T11:54:02Z</dcterms:created>
  <dcterms:modified xsi:type="dcterms:W3CDTF">2024-10-09T15:36:52Z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0x0101002504376B6AFB9D47AEDC303516735B94</vt:lpwstr>
  </property>
  <property fmtid="{D5CDD505-2E9C-101B-9397-08002B2CF9AE}" pid="3" name="MediaServiceImageTags">
    <vt:lpwstr/>
  </property>
  <property fmtid="{D5CDD505-2E9C-101B-9397-08002B2CF9AE}" pid="4" name="Order">
    <vt:lpwstr>17854000.0000000</vt:lpwstr>
  </property>
</Properties>
</file>