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256" r:id="rId5"/>
    <p:sldId id="295" r:id="rId6"/>
    <p:sldId id="318" r:id="rId7"/>
    <p:sldId id="305" r:id="rId8"/>
    <p:sldId id="320" r:id="rId9"/>
    <p:sldId id="299" r:id="rId10"/>
    <p:sldId id="303" r:id="rId11"/>
    <p:sldId id="300" r:id="rId12"/>
    <p:sldId id="328" r:id="rId13"/>
    <p:sldId id="327" r:id="rId14"/>
    <p:sldId id="270" r:id="rId15"/>
    <p:sldId id="313" r:id="rId16"/>
    <p:sldId id="325" r:id="rId17"/>
    <p:sldId id="314" r:id="rId18"/>
    <p:sldId id="315" r:id="rId19"/>
    <p:sldId id="312" r:id="rId20"/>
    <p:sldId id="329" r:id="rId21"/>
    <p:sldId id="302" r:id="rId22"/>
    <p:sldId id="275" r:id="rId23"/>
    <p:sldId id="279" r:id="rId24"/>
    <p:sldId id="282" r:id="rId25"/>
    <p:sldId id="322" r:id="rId26"/>
    <p:sldId id="324" r:id="rId27"/>
    <p:sldId id="267" r:id="rId2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B8B752-9054-402E-92AD-2FE0FB8D4DE9}" v="8" dt="2024-09-09T15:36:14.2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13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Moore" userId="8c3b4d1d-e95d-4e95-bf7c-3c8ea820e2e1" providerId="ADAL" clId="{B5085136-3D21-41CF-A40E-D9941F495925}"/>
    <pc:docChg chg="custSel modSld">
      <pc:chgData name="Katie Moore" userId="8c3b4d1d-e95d-4e95-bf7c-3c8ea820e2e1" providerId="ADAL" clId="{B5085136-3D21-41CF-A40E-D9941F495925}" dt="2024-09-06T11:00:03.296" v="81" actId="20577"/>
      <pc:docMkLst>
        <pc:docMk/>
      </pc:docMkLst>
      <pc:sldChg chg="modSp">
        <pc:chgData name="Katie Moore" userId="8c3b4d1d-e95d-4e95-bf7c-3c8ea820e2e1" providerId="ADAL" clId="{B5085136-3D21-41CF-A40E-D9941F495925}" dt="2024-09-06T10:59:29.154" v="76" actId="1076"/>
        <pc:sldMkLst>
          <pc:docMk/>
          <pc:sldMk cId="127686274" sldId="295"/>
        </pc:sldMkLst>
        <pc:picChg chg="mod">
          <ac:chgData name="Katie Moore" userId="8c3b4d1d-e95d-4e95-bf7c-3c8ea820e2e1" providerId="ADAL" clId="{B5085136-3D21-41CF-A40E-D9941F495925}" dt="2024-09-06T10:59:29.154" v="76" actId="1076"/>
          <ac:picMkLst>
            <pc:docMk/>
            <pc:sldMk cId="127686274" sldId="295"/>
            <ac:picMk id="1026" creationId="{1BF5F9D2-1133-41A7-AC09-A1C9D131FB88}"/>
          </ac:picMkLst>
        </pc:picChg>
      </pc:sldChg>
      <pc:sldChg chg="modSp mod">
        <pc:chgData name="Katie Moore" userId="8c3b4d1d-e95d-4e95-bf7c-3c8ea820e2e1" providerId="ADAL" clId="{B5085136-3D21-41CF-A40E-D9941F495925}" dt="2024-09-06T11:00:03.296" v="81" actId="20577"/>
        <pc:sldMkLst>
          <pc:docMk/>
          <pc:sldMk cId="319849442" sldId="300"/>
        </pc:sldMkLst>
        <pc:spChg chg="mod">
          <ac:chgData name="Katie Moore" userId="8c3b4d1d-e95d-4e95-bf7c-3c8ea820e2e1" providerId="ADAL" clId="{B5085136-3D21-41CF-A40E-D9941F495925}" dt="2024-09-06T11:00:03.296" v="81" actId="20577"/>
          <ac:spMkLst>
            <pc:docMk/>
            <pc:sldMk cId="319849442" sldId="300"/>
            <ac:spMk id="8" creationId="{00000000-0000-0000-0000-000000000000}"/>
          </ac:spMkLst>
        </pc:spChg>
      </pc:sldChg>
      <pc:sldChg chg="modSp mod">
        <pc:chgData name="Katie Moore" userId="8c3b4d1d-e95d-4e95-bf7c-3c8ea820e2e1" providerId="ADAL" clId="{B5085136-3D21-41CF-A40E-D9941F495925}" dt="2024-09-06T07:08:11.224" v="73" actId="20577"/>
        <pc:sldMkLst>
          <pc:docMk/>
          <pc:sldMk cId="3146798726" sldId="313"/>
        </pc:sldMkLst>
        <pc:spChg chg="mod">
          <ac:chgData name="Katie Moore" userId="8c3b4d1d-e95d-4e95-bf7c-3c8ea820e2e1" providerId="ADAL" clId="{B5085136-3D21-41CF-A40E-D9941F495925}" dt="2024-09-06T07:08:11.224" v="73" actId="20577"/>
          <ac:spMkLst>
            <pc:docMk/>
            <pc:sldMk cId="3146798726" sldId="313"/>
            <ac:spMk id="3" creationId="{04D1A10C-C339-4CAA-937A-90909CAF4FB1}"/>
          </ac:spMkLst>
        </pc:spChg>
      </pc:sldChg>
    </pc:docChg>
  </pc:docChgLst>
  <pc:docChgLst>
    <pc:chgData name="Alex Stutt" userId="c3b8cb78-6f76-4b85-b731-e9bd4168c85b" providerId="ADAL" clId="{519D4B20-57AA-41D5-A077-00918DC5AF87}"/>
    <pc:docChg chg="custSel addSld delSld modSld sldOrd">
      <pc:chgData name="Alex Stutt" userId="c3b8cb78-6f76-4b85-b731-e9bd4168c85b" providerId="ADAL" clId="{519D4B20-57AA-41D5-A077-00918DC5AF87}" dt="2024-09-03T13:31:42.246" v="723" actId="1076"/>
      <pc:docMkLst>
        <pc:docMk/>
      </pc:docMkLst>
      <pc:sldChg chg="addSp modSp mod">
        <pc:chgData name="Alex Stutt" userId="c3b8cb78-6f76-4b85-b731-e9bd4168c85b" providerId="ADAL" clId="{519D4B20-57AA-41D5-A077-00918DC5AF87}" dt="2024-09-03T13:31:42.246" v="723" actId="1076"/>
        <pc:sldMkLst>
          <pc:docMk/>
          <pc:sldMk cId="4172004504" sldId="267"/>
        </pc:sldMkLst>
        <pc:spChg chg="mod">
          <ac:chgData name="Alex Stutt" userId="c3b8cb78-6f76-4b85-b731-e9bd4168c85b" providerId="ADAL" clId="{519D4B20-57AA-41D5-A077-00918DC5AF87}" dt="2024-09-03T13:29:50.710" v="715" actId="20577"/>
          <ac:spMkLst>
            <pc:docMk/>
            <pc:sldMk cId="4172004504" sldId="267"/>
            <ac:spMk id="8" creationId="{00000000-0000-0000-0000-000000000000}"/>
          </ac:spMkLst>
        </pc:spChg>
        <pc:picChg chg="mod">
          <ac:chgData name="Alex Stutt" userId="c3b8cb78-6f76-4b85-b731-e9bd4168c85b" providerId="ADAL" clId="{519D4B20-57AA-41D5-A077-00918DC5AF87}" dt="2024-09-03T13:31:29.620" v="720" actId="1076"/>
          <ac:picMkLst>
            <pc:docMk/>
            <pc:sldMk cId="4172004504" sldId="267"/>
            <ac:picMk id="6" creationId="{4A93FA13-79B2-4688-AAEA-BB02A8C24770}"/>
          </ac:picMkLst>
        </pc:picChg>
        <pc:picChg chg="mod">
          <ac:chgData name="Alex Stutt" userId="c3b8cb78-6f76-4b85-b731-e9bd4168c85b" providerId="ADAL" clId="{519D4B20-57AA-41D5-A077-00918DC5AF87}" dt="2024-09-03T13:31:23.073" v="718" actId="1076"/>
          <ac:picMkLst>
            <pc:docMk/>
            <pc:sldMk cId="4172004504" sldId="267"/>
            <ac:picMk id="7" creationId="{F5013D63-165F-41C9-B7BA-AC7CC15F7BD2}"/>
          </ac:picMkLst>
        </pc:picChg>
        <pc:picChg chg="add mod">
          <ac:chgData name="Alex Stutt" userId="c3b8cb78-6f76-4b85-b731-e9bd4168c85b" providerId="ADAL" clId="{519D4B20-57AA-41D5-A077-00918DC5AF87}" dt="2024-09-03T13:31:38.292" v="722" actId="14100"/>
          <ac:picMkLst>
            <pc:docMk/>
            <pc:sldMk cId="4172004504" sldId="267"/>
            <ac:picMk id="10" creationId="{EDCF4FCC-AA61-47A3-AAE1-F363F870EA6B}"/>
          </ac:picMkLst>
        </pc:picChg>
        <pc:picChg chg="mod">
          <ac:chgData name="Alex Stutt" userId="c3b8cb78-6f76-4b85-b731-e9bd4168c85b" providerId="ADAL" clId="{519D4B20-57AA-41D5-A077-00918DC5AF87}" dt="2024-09-03T13:31:42.246" v="723" actId="1076"/>
          <ac:picMkLst>
            <pc:docMk/>
            <pc:sldMk cId="4172004504" sldId="267"/>
            <ac:picMk id="1026" creationId="{1E83E05B-82F0-0F94-193A-896950E3D7F7}"/>
          </ac:picMkLst>
        </pc:picChg>
      </pc:sldChg>
      <pc:sldChg chg="modSp mod">
        <pc:chgData name="Alex Stutt" userId="c3b8cb78-6f76-4b85-b731-e9bd4168c85b" providerId="ADAL" clId="{519D4B20-57AA-41D5-A077-00918DC5AF87}" dt="2024-09-03T13:14:01.427" v="212" actId="20577"/>
        <pc:sldMkLst>
          <pc:docMk/>
          <pc:sldMk cId="319849442" sldId="300"/>
        </pc:sldMkLst>
        <pc:spChg chg="mod">
          <ac:chgData name="Alex Stutt" userId="c3b8cb78-6f76-4b85-b731-e9bd4168c85b" providerId="ADAL" clId="{519D4B20-57AA-41D5-A077-00918DC5AF87}" dt="2024-09-03T13:14:01.427" v="212" actId="20577"/>
          <ac:spMkLst>
            <pc:docMk/>
            <pc:sldMk cId="319849442" sldId="300"/>
            <ac:spMk id="8" creationId="{00000000-0000-0000-0000-000000000000}"/>
          </ac:spMkLst>
        </pc:spChg>
      </pc:sldChg>
      <pc:sldChg chg="ord">
        <pc:chgData name="Alex Stutt" userId="c3b8cb78-6f76-4b85-b731-e9bd4168c85b" providerId="ADAL" clId="{519D4B20-57AA-41D5-A077-00918DC5AF87}" dt="2024-09-03T13:24:04.942" v="239"/>
        <pc:sldMkLst>
          <pc:docMk/>
          <pc:sldMk cId="4102349488" sldId="302"/>
        </pc:sldMkLst>
      </pc:sldChg>
      <pc:sldChg chg="addSp delSp modSp mod">
        <pc:chgData name="Alex Stutt" userId="c3b8cb78-6f76-4b85-b731-e9bd4168c85b" providerId="ADAL" clId="{519D4B20-57AA-41D5-A077-00918DC5AF87}" dt="2024-09-03T13:17:55.823" v="233" actId="1076"/>
        <pc:sldMkLst>
          <pc:docMk/>
          <pc:sldMk cId="184820997" sldId="327"/>
        </pc:sldMkLst>
        <pc:spChg chg="add mod">
          <ac:chgData name="Alex Stutt" userId="c3b8cb78-6f76-4b85-b731-e9bd4168c85b" providerId="ADAL" clId="{519D4B20-57AA-41D5-A077-00918DC5AF87}" dt="2024-09-03T13:14:12.819" v="213" actId="478"/>
          <ac:spMkLst>
            <pc:docMk/>
            <pc:sldMk cId="184820997" sldId="327"/>
            <ac:spMk id="3" creationId="{F7322AEF-0D03-48B3-BC79-C6D9041E67A3}"/>
          </ac:spMkLst>
        </pc:spChg>
        <pc:picChg chg="del">
          <ac:chgData name="Alex Stutt" userId="c3b8cb78-6f76-4b85-b731-e9bd4168c85b" providerId="ADAL" clId="{519D4B20-57AA-41D5-A077-00918DC5AF87}" dt="2024-09-03T13:14:12.819" v="213" actId="478"/>
          <ac:picMkLst>
            <pc:docMk/>
            <pc:sldMk cId="184820997" sldId="327"/>
            <ac:picMk id="4" creationId="{15634007-0E4E-C91E-E21C-25DE34DB5F9D}"/>
          </ac:picMkLst>
        </pc:picChg>
        <pc:picChg chg="add mod">
          <ac:chgData name="Alex Stutt" userId="c3b8cb78-6f76-4b85-b731-e9bd4168c85b" providerId="ADAL" clId="{519D4B20-57AA-41D5-A077-00918DC5AF87}" dt="2024-09-03T13:17:55.823" v="233" actId="1076"/>
          <ac:picMkLst>
            <pc:docMk/>
            <pc:sldMk cId="184820997" sldId="327"/>
            <ac:picMk id="6" creationId="{462D7B44-0AB5-42C7-9A1B-274B253CDAF4}"/>
          </ac:picMkLst>
        </pc:picChg>
      </pc:sldChg>
      <pc:sldChg chg="addSp delSp modSp mod ord">
        <pc:chgData name="Alex Stutt" userId="c3b8cb78-6f76-4b85-b731-e9bd4168c85b" providerId="ADAL" clId="{519D4B20-57AA-41D5-A077-00918DC5AF87}" dt="2024-09-03T13:17:21.835" v="229"/>
        <pc:sldMkLst>
          <pc:docMk/>
          <pc:sldMk cId="1358521072" sldId="328"/>
        </pc:sldMkLst>
        <pc:spChg chg="add mod">
          <ac:chgData name="Alex Stutt" userId="c3b8cb78-6f76-4b85-b731-e9bd4168c85b" providerId="ADAL" clId="{519D4B20-57AA-41D5-A077-00918DC5AF87}" dt="2024-09-03T13:14:15.069" v="214" actId="478"/>
          <ac:spMkLst>
            <pc:docMk/>
            <pc:sldMk cId="1358521072" sldId="328"/>
            <ac:spMk id="3" creationId="{B7C1787C-DDA4-4664-8E60-E971C603DB7C}"/>
          </ac:spMkLst>
        </pc:spChg>
        <pc:picChg chg="del">
          <ac:chgData name="Alex Stutt" userId="c3b8cb78-6f76-4b85-b731-e9bd4168c85b" providerId="ADAL" clId="{519D4B20-57AA-41D5-A077-00918DC5AF87}" dt="2024-09-03T13:14:15.069" v="214" actId="478"/>
          <ac:picMkLst>
            <pc:docMk/>
            <pc:sldMk cId="1358521072" sldId="328"/>
            <ac:picMk id="4" creationId="{F58CA2BC-84AA-05E3-3EFA-39D9E2969CB8}"/>
          </ac:picMkLst>
        </pc:picChg>
        <pc:picChg chg="add del mod">
          <ac:chgData name="Alex Stutt" userId="c3b8cb78-6f76-4b85-b731-e9bd4168c85b" providerId="ADAL" clId="{519D4B20-57AA-41D5-A077-00918DC5AF87}" dt="2024-09-03T13:15:01.236" v="219" actId="478"/>
          <ac:picMkLst>
            <pc:docMk/>
            <pc:sldMk cId="1358521072" sldId="328"/>
            <ac:picMk id="6" creationId="{F18E67E4-9C54-463A-A159-56FB71139AF8}"/>
          </ac:picMkLst>
        </pc:picChg>
        <pc:picChg chg="add del mod">
          <ac:chgData name="Alex Stutt" userId="c3b8cb78-6f76-4b85-b731-e9bd4168c85b" providerId="ADAL" clId="{519D4B20-57AA-41D5-A077-00918DC5AF87}" dt="2024-09-03T13:16:39.269" v="224" actId="478"/>
          <ac:picMkLst>
            <pc:docMk/>
            <pc:sldMk cId="1358521072" sldId="328"/>
            <ac:picMk id="8" creationId="{1EC98714-AAA3-47FB-ADB8-00EA9DD6DE2C}"/>
          </ac:picMkLst>
        </pc:picChg>
        <pc:picChg chg="add mod">
          <ac:chgData name="Alex Stutt" userId="c3b8cb78-6f76-4b85-b731-e9bd4168c85b" providerId="ADAL" clId="{519D4B20-57AA-41D5-A077-00918DC5AF87}" dt="2024-09-03T13:17:18.929" v="227" actId="14100"/>
          <ac:picMkLst>
            <pc:docMk/>
            <pc:sldMk cId="1358521072" sldId="328"/>
            <ac:picMk id="10" creationId="{706AE914-A57D-43BC-B1B8-9AFCB169F9FA}"/>
          </ac:picMkLst>
        </pc:picChg>
      </pc:sldChg>
      <pc:sldChg chg="addSp modSp new mod">
        <pc:chgData name="Alex Stutt" userId="c3b8cb78-6f76-4b85-b731-e9bd4168c85b" providerId="ADAL" clId="{519D4B20-57AA-41D5-A077-00918DC5AF87}" dt="2024-09-03T13:28:40.619" v="698" actId="2711"/>
        <pc:sldMkLst>
          <pc:docMk/>
          <pc:sldMk cId="34068825" sldId="329"/>
        </pc:sldMkLst>
        <pc:spChg chg="add mod">
          <ac:chgData name="Alex Stutt" userId="c3b8cb78-6f76-4b85-b731-e9bd4168c85b" providerId="ADAL" clId="{519D4B20-57AA-41D5-A077-00918DC5AF87}" dt="2024-09-03T13:28:40.619" v="698" actId="2711"/>
          <ac:spMkLst>
            <pc:docMk/>
            <pc:sldMk cId="34068825" sldId="329"/>
            <ac:spMk id="6" creationId="{4B75E53C-1391-4C2C-B40E-3C7DE6CFA62C}"/>
          </ac:spMkLst>
        </pc:spChg>
        <pc:picChg chg="add mod">
          <ac:chgData name="Alex Stutt" userId="c3b8cb78-6f76-4b85-b731-e9bd4168c85b" providerId="ADAL" clId="{519D4B20-57AA-41D5-A077-00918DC5AF87}" dt="2024-09-03T13:19:21.814" v="235"/>
          <ac:picMkLst>
            <pc:docMk/>
            <pc:sldMk cId="34068825" sldId="329"/>
            <ac:picMk id="4" creationId="{AF4AAE21-1D8A-4341-A53E-357FD9A0232B}"/>
          </ac:picMkLst>
        </pc:picChg>
      </pc:sldChg>
    </pc:docChg>
  </pc:docChgLst>
  <pc:docChgLst>
    <pc:chgData name="Magda Magiera" userId="275babd4-4057-4321-b9e8-451e20ba25f9" providerId="ADAL" clId="{C2CF47DE-4C2E-4BA5-B263-EE9049A12929}"/>
    <pc:docChg chg="modSld sldOrd">
      <pc:chgData name="Magda Magiera" userId="275babd4-4057-4321-b9e8-451e20ba25f9" providerId="ADAL" clId="{C2CF47DE-4C2E-4BA5-B263-EE9049A12929}" dt="2024-09-09T18:12:45.903" v="0"/>
      <pc:docMkLst>
        <pc:docMk/>
      </pc:docMkLst>
      <pc:sldChg chg="ord">
        <pc:chgData name="Magda Magiera" userId="275babd4-4057-4321-b9e8-451e20ba25f9" providerId="ADAL" clId="{C2CF47DE-4C2E-4BA5-B263-EE9049A12929}" dt="2024-09-09T18:12:45.903" v="0"/>
        <pc:sldMkLst>
          <pc:docMk/>
          <pc:sldMk cId="1017475541" sldId="282"/>
        </pc:sldMkLst>
      </pc:sldChg>
    </pc:docChg>
  </pc:docChgLst>
  <pc:docChgLst>
    <pc:chgData name="Alex Stutt" userId="S::astutt@badburypark.bluekitetrust.org::c3b8cb78-6f76-4b85-b731-e9bd4168c85b" providerId="AD" clId="Web-{4FA9AB38-B931-FF84-9CFE-1579E817BEA4}"/>
    <pc:docChg chg="modSld">
      <pc:chgData name="Alex Stutt" userId="S::astutt@badburypark.bluekitetrust.org::c3b8cb78-6f76-4b85-b731-e9bd4168c85b" providerId="AD" clId="Web-{4FA9AB38-B931-FF84-9CFE-1579E817BEA4}" dt="2024-09-03T14:13:31.685" v="4" actId="1076"/>
      <pc:docMkLst>
        <pc:docMk/>
      </pc:docMkLst>
      <pc:sldChg chg="addSp modSp">
        <pc:chgData name="Alex Stutt" userId="S::astutt@badburypark.bluekitetrust.org::c3b8cb78-6f76-4b85-b731-e9bd4168c85b" providerId="AD" clId="Web-{4FA9AB38-B931-FF84-9CFE-1579E817BEA4}" dt="2024-09-03T14:13:31.685" v="4" actId="1076"/>
        <pc:sldMkLst>
          <pc:docMk/>
          <pc:sldMk cId="771776296" sldId="318"/>
        </pc:sldMkLst>
        <pc:picChg chg="mod">
          <ac:chgData name="Alex Stutt" userId="S::astutt@badburypark.bluekitetrust.org::c3b8cb78-6f76-4b85-b731-e9bd4168c85b" providerId="AD" clId="Web-{4FA9AB38-B931-FF84-9CFE-1579E817BEA4}" dt="2024-09-03T14:13:31.685" v="4" actId="1076"/>
          <ac:picMkLst>
            <pc:docMk/>
            <pc:sldMk cId="771776296" sldId="318"/>
            <ac:picMk id="5" creationId="{630B6242-A1A0-02FA-FB39-708E15C9C7EB}"/>
          </ac:picMkLst>
        </pc:picChg>
        <pc:picChg chg="add mod">
          <ac:chgData name="Alex Stutt" userId="S::astutt@badburypark.bluekitetrust.org::c3b8cb78-6f76-4b85-b731-e9bd4168c85b" providerId="AD" clId="Web-{4FA9AB38-B931-FF84-9CFE-1579E817BEA4}" dt="2024-09-03T14:13:27.263" v="3" actId="1076"/>
          <ac:picMkLst>
            <pc:docMk/>
            <pc:sldMk cId="771776296" sldId="318"/>
            <ac:picMk id="7" creationId="{0E250937-79C6-5C88-3565-B4E273F6EF3E}"/>
          </ac:picMkLst>
        </pc:picChg>
      </pc:sldChg>
    </pc:docChg>
  </pc:docChgLst>
  <pc:docChgLst>
    <pc:chgData name="Charlotte Debono" userId="33050f64-99b2-4d31-b27a-f2fa948993e5" providerId="ADAL" clId="{371E308F-EF76-434F-9363-003389C3E433}"/>
    <pc:docChg chg="custSel modSld">
      <pc:chgData name="Charlotte Debono" userId="33050f64-99b2-4d31-b27a-f2fa948993e5" providerId="ADAL" clId="{371E308F-EF76-434F-9363-003389C3E433}" dt="2024-09-08T19:54:44.917" v="384" actId="20577"/>
      <pc:docMkLst>
        <pc:docMk/>
      </pc:docMkLst>
      <pc:sldChg chg="modSp mod">
        <pc:chgData name="Charlotte Debono" userId="33050f64-99b2-4d31-b27a-f2fa948993e5" providerId="ADAL" clId="{371E308F-EF76-434F-9363-003389C3E433}" dt="2024-09-08T19:54:44.917" v="384" actId="20577"/>
        <pc:sldMkLst>
          <pc:docMk/>
          <pc:sldMk cId="1017475541" sldId="282"/>
        </pc:sldMkLst>
        <pc:spChg chg="mod">
          <ac:chgData name="Charlotte Debono" userId="33050f64-99b2-4d31-b27a-f2fa948993e5" providerId="ADAL" clId="{371E308F-EF76-434F-9363-003389C3E433}" dt="2024-09-08T19:54:44.917" v="384" actId="20577"/>
          <ac:spMkLst>
            <pc:docMk/>
            <pc:sldMk cId="1017475541" sldId="282"/>
            <ac:spMk id="5" creationId="{00000000-0000-0000-0000-000000000000}"/>
          </ac:spMkLst>
        </pc:spChg>
      </pc:sldChg>
      <pc:sldChg chg="modSp mod">
        <pc:chgData name="Charlotte Debono" userId="33050f64-99b2-4d31-b27a-f2fa948993e5" providerId="ADAL" clId="{371E308F-EF76-434F-9363-003389C3E433}" dt="2024-09-08T19:53:57.726" v="361" actId="20577"/>
        <pc:sldMkLst>
          <pc:docMk/>
          <pc:sldMk cId="34068825" sldId="329"/>
        </pc:sldMkLst>
        <pc:spChg chg="mod">
          <ac:chgData name="Charlotte Debono" userId="33050f64-99b2-4d31-b27a-f2fa948993e5" providerId="ADAL" clId="{371E308F-EF76-434F-9363-003389C3E433}" dt="2024-09-08T19:53:57.726" v="361" actId="20577"/>
          <ac:spMkLst>
            <pc:docMk/>
            <pc:sldMk cId="34068825" sldId="329"/>
            <ac:spMk id="6" creationId="{4B75E53C-1391-4C2C-B40E-3C7DE6CFA62C}"/>
          </ac:spMkLst>
        </pc:spChg>
      </pc:sldChg>
    </pc:docChg>
  </pc:docChgLst>
  <pc:docChgLst>
    <pc:chgData name="Alex Stutt" userId="c3b8cb78-6f76-4b85-b731-e9bd4168c85b" providerId="ADAL" clId="{98B8B752-9054-402E-92AD-2FE0FB8D4DE9}"/>
    <pc:docChg chg="modSld">
      <pc:chgData name="Alex Stutt" userId="c3b8cb78-6f76-4b85-b731-e9bd4168c85b" providerId="ADAL" clId="{98B8B752-9054-402E-92AD-2FE0FB8D4DE9}" dt="2024-09-09T15:36:14.272" v="48" actId="1076"/>
      <pc:docMkLst>
        <pc:docMk/>
      </pc:docMkLst>
      <pc:sldChg chg="modSp mod">
        <pc:chgData name="Alex Stutt" userId="c3b8cb78-6f76-4b85-b731-e9bd4168c85b" providerId="ADAL" clId="{98B8B752-9054-402E-92AD-2FE0FB8D4DE9}" dt="2024-09-09T15:34:33.993" v="40" actId="20577"/>
        <pc:sldMkLst>
          <pc:docMk/>
          <pc:sldMk cId="319849442" sldId="300"/>
        </pc:sldMkLst>
        <pc:spChg chg="mod">
          <ac:chgData name="Alex Stutt" userId="c3b8cb78-6f76-4b85-b731-e9bd4168c85b" providerId="ADAL" clId="{98B8B752-9054-402E-92AD-2FE0FB8D4DE9}" dt="2024-09-09T15:34:33.993" v="40" actId="20577"/>
          <ac:spMkLst>
            <pc:docMk/>
            <pc:sldMk cId="319849442" sldId="300"/>
            <ac:spMk id="8" creationId="{00000000-0000-0000-0000-000000000000}"/>
          </ac:spMkLst>
        </pc:spChg>
      </pc:sldChg>
      <pc:sldChg chg="addSp modSp">
        <pc:chgData name="Alex Stutt" userId="c3b8cb78-6f76-4b85-b731-e9bd4168c85b" providerId="ADAL" clId="{98B8B752-9054-402E-92AD-2FE0FB8D4DE9}" dt="2024-09-09T15:36:14.272" v="48" actId="1076"/>
        <pc:sldMkLst>
          <pc:docMk/>
          <pc:sldMk cId="1358521072" sldId="328"/>
        </pc:sldMkLst>
        <pc:picChg chg="add mod">
          <ac:chgData name="Alex Stutt" userId="c3b8cb78-6f76-4b85-b731-e9bd4168c85b" providerId="ADAL" clId="{98B8B752-9054-402E-92AD-2FE0FB8D4DE9}" dt="2024-09-09T15:36:14.272" v="48" actId="1076"/>
          <ac:picMkLst>
            <pc:docMk/>
            <pc:sldMk cId="1358521072" sldId="328"/>
            <ac:picMk id="1026" creationId="{F49838A9-2D61-E22A-E7E7-1F88188496A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6CF19BB-9DBF-4972-8737-20258B679F87}" type="datetimeFigureOut">
              <a:rPr lang="en-GB" smtClean="0"/>
              <a:t>09/09/2024</a:t>
            </a:fld>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02EAD2AF-C784-486B-A74C-C1167C9F6613}" type="slidenum">
              <a:rPr lang="en-GB" smtClean="0"/>
              <a:t>‹#›</a:t>
            </a:fld>
            <a:endParaRPr lang="en-GB"/>
          </a:p>
        </p:txBody>
      </p:sp>
    </p:spTree>
    <p:extLst>
      <p:ext uri="{BB962C8B-B14F-4D97-AF65-F5344CB8AC3E}">
        <p14:creationId xmlns:p14="http://schemas.microsoft.com/office/powerpoint/2010/main" val="3381768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EAD2AF-C784-486B-A74C-C1167C9F6613}" type="slidenum">
              <a:rPr lang="en-GB" smtClean="0"/>
              <a:t>9</a:t>
            </a:fld>
            <a:endParaRPr lang="en-GB"/>
          </a:p>
        </p:txBody>
      </p:sp>
    </p:spTree>
    <p:extLst>
      <p:ext uri="{BB962C8B-B14F-4D97-AF65-F5344CB8AC3E}">
        <p14:creationId xmlns:p14="http://schemas.microsoft.com/office/powerpoint/2010/main" val="2297602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14C87D-5282-4A20-9A38-517264A260A3}" type="datetimeFigureOut">
              <a:rPr lang="en-GB" smtClean="0"/>
              <a:t>09/09/2024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3395103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14C87D-5282-4A20-9A38-517264A260A3}" type="datetimeFigureOut">
              <a:rPr lang="en-GB" smtClean="0"/>
              <a:t>09/09/2024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2299817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14C87D-5282-4A20-9A38-517264A260A3}" type="datetimeFigureOut">
              <a:rPr lang="en-GB" smtClean="0"/>
              <a:t>09/09/2024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3188878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14C87D-5282-4A20-9A38-517264A260A3}" type="datetimeFigureOut">
              <a:rPr lang="en-GB" smtClean="0"/>
              <a:t>09/09/2024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1401559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14C87D-5282-4A20-9A38-517264A260A3}" type="datetimeFigureOut">
              <a:rPr lang="en-GB" smtClean="0"/>
              <a:t>09/09/2024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4087512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14C87D-5282-4A20-9A38-517264A260A3}" type="datetimeFigureOut">
              <a:rPr lang="en-GB" smtClean="0"/>
              <a:t>09/09/2024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2431036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14C87D-5282-4A20-9A38-517264A260A3}" type="datetimeFigureOut">
              <a:rPr lang="en-GB" smtClean="0"/>
              <a:t>09/09/2024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1251158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14C87D-5282-4A20-9A38-517264A260A3}" type="datetimeFigureOut">
              <a:rPr lang="en-GB" smtClean="0"/>
              <a:t>09/09/2024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132060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14C87D-5282-4A20-9A38-517264A260A3}" type="datetimeFigureOut">
              <a:rPr lang="en-GB" smtClean="0"/>
              <a:t>09/09/2024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1608859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14C87D-5282-4A20-9A38-517264A260A3}" type="datetimeFigureOut">
              <a:rPr lang="en-GB" smtClean="0"/>
              <a:t>09/09/2024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2225530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14C87D-5282-4A20-9A38-517264A260A3}" type="datetimeFigureOut">
              <a:rPr lang="en-GB" smtClean="0"/>
              <a:t>09/09/2024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3272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14C87D-5282-4A20-9A38-517264A260A3}" type="datetimeFigureOut">
              <a:rPr lang="en-GB" smtClean="0"/>
              <a:t>09/09/2024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21D54-E584-4729-A352-B78CFD3E1E10}" type="slidenum">
              <a:rPr lang="en-GB" smtClean="0"/>
              <a:t>‹#›</a:t>
            </a:fld>
            <a:endParaRPr lang="en-GB"/>
          </a:p>
        </p:txBody>
      </p:sp>
    </p:spTree>
    <p:extLst>
      <p:ext uri="{BB962C8B-B14F-4D97-AF65-F5344CB8AC3E}">
        <p14:creationId xmlns:p14="http://schemas.microsoft.com/office/powerpoint/2010/main" val="316609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445" y="198527"/>
            <a:ext cx="8516983" cy="6387737"/>
          </a:xfrm>
          <a:prstGeom prst="rect">
            <a:avLst/>
          </a:prstGeom>
        </p:spPr>
      </p:pic>
      <p:sp>
        <p:nvSpPr>
          <p:cNvPr id="6" name="TextBox 5"/>
          <p:cNvSpPr txBox="1"/>
          <p:nvPr/>
        </p:nvSpPr>
        <p:spPr>
          <a:xfrm>
            <a:off x="1655344" y="702254"/>
            <a:ext cx="4120447" cy="1938992"/>
          </a:xfrm>
          <a:prstGeom prst="rect">
            <a:avLst/>
          </a:prstGeom>
          <a:noFill/>
        </p:spPr>
        <p:txBody>
          <a:bodyPr wrap="square" rtlCol="0">
            <a:spAutoFit/>
          </a:bodyPr>
          <a:lstStyle/>
          <a:p>
            <a:r>
              <a:rPr lang="en-US" sz="7200">
                <a:latin typeface="Calibri" panose="020F0502020204030204" pitchFamily="34" charset="0"/>
                <a:cs typeface="Calibri" panose="020F0502020204030204" pitchFamily="34" charset="0"/>
              </a:rPr>
              <a:t>Welcome</a:t>
            </a:r>
          </a:p>
          <a:p>
            <a:endParaRPr lang="en-US" sz="4800">
              <a:solidFill>
                <a:schemeClr val="accent6">
                  <a:lumMod val="50000"/>
                </a:schemeClr>
              </a:solidFill>
              <a:latin typeface="Calibri" panose="020F0502020204030204" pitchFamily="34" charset="0"/>
              <a:cs typeface="Calibri" panose="020F0502020204030204" pitchFamily="34" charset="0"/>
            </a:endParaRPr>
          </a:p>
        </p:txBody>
      </p:sp>
      <p:pic>
        <p:nvPicPr>
          <p:cNvPr id="7" name="Picture 6" descr="Logo - The Blue Kite Academy Trust (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128" y="5613968"/>
            <a:ext cx="2788920" cy="770738"/>
          </a:xfrm>
          <a:prstGeom prst="rect">
            <a:avLst/>
          </a:prstGeom>
          <a:noFill/>
          <a:ln>
            <a:noFill/>
          </a:ln>
        </p:spPr>
      </p:pic>
      <p:pic>
        <p:nvPicPr>
          <p:cNvPr id="8" name="Picture 7" descr="A group of people in a garden&#10;&#10;Description automatically generated with low confidence">
            <a:extLst>
              <a:ext uri="{FF2B5EF4-FFF2-40B4-BE49-F238E27FC236}">
                <a16:creationId xmlns:a16="http://schemas.microsoft.com/office/drawing/2014/main" id="{70B0034A-F6B5-48A7-8DDA-0DD093307F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flipV="1">
            <a:off x="8458200" y="3208669"/>
            <a:ext cx="197714" cy="135177"/>
          </a:xfrm>
          <a:prstGeom prst="rect">
            <a:avLst/>
          </a:prstGeom>
          <a:effectLst>
            <a:softEdge rad="63500"/>
          </a:effectLst>
        </p:spPr>
      </p:pic>
      <p:sp>
        <p:nvSpPr>
          <p:cNvPr id="5" name="TextBox 4"/>
          <p:cNvSpPr txBox="1"/>
          <p:nvPr/>
        </p:nvSpPr>
        <p:spPr>
          <a:xfrm>
            <a:off x="849460" y="2273574"/>
            <a:ext cx="5732213" cy="2123658"/>
          </a:xfrm>
          <a:prstGeom prst="rect">
            <a:avLst/>
          </a:prstGeom>
          <a:noFill/>
        </p:spPr>
        <p:txBody>
          <a:bodyPr wrap="square" rtlCol="0">
            <a:spAutoFit/>
          </a:bodyPr>
          <a:lstStyle/>
          <a:p>
            <a:pPr algn="ctr"/>
            <a:r>
              <a:rPr lang="en-US" sz="4400" dirty="0">
                <a:solidFill>
                  <a:schemeClr val="accent6">
                    <a:lumMod val="50000"/>
                  </a:schemeClr>
                </a:solidFill>
                <a:latin typeface="Calibri" panose="020F0502020204030204" pitchFamily="34" charset="0"/>
                <a:cs typeface="Calibri" panose="020F0502020204030204" pitchFamily="34" charset="0"/>
              </a:rPr>
              <a:t>Year 1</a:t>
            </a:r>
          </a:p>
          <a:p>
            <a:pPr algn="ctr"/>
            <a:r>
              <a:rPr lang="en-US" sz="4400" dirty="0">
                <a:solidFill>
                  <a:schemeClr val="accent6">
                    <a:lumMod val="50000"/>
                  </a:schemeClr>
                </a:solidFill>
                <a:latin typeface="Calibri" panose="020F0502020204030204" pitchFamily="34" charset="0"/>
                <a:cs typeface="Calibri" panose="020F0502020204030204" pitchFamily="34" charset="0"/>
              </a:rPr>
              <a:t> </a:t>
            </a:r>
            <a:r>
              <a:rPr lang="en-US" sz="4400" dirty="0" err="1">
                <a:solidFill>
                  <a:schemeClr val="accent6">
                    <a:lumMod val="50000"/>
                  </a:schemeClr>
                </a:solidFill>
                <a:latin typeface="Calibri" panose="020F0502020204030204" pitchFamily="34" charset="0"/>
                <a:cs typeface="Calibri" panose="020F0502020204030204" pitchFamily="34" charset="0"/>
              </a:rPr>
              <a:t>Badbury</a:t>
            </a:r>
            <a:r>
              <a:rPr lang="en-US" sz="4400" dirty="0">
                <a:solidFill>
                  <a:schemeClr val="accent6">
                    <a:lumMod val="50000"/>
                  </a:schemeClr>
                </a:solidFill>
                <a:latin typeface="Calibri" panose="020F0502020204030204" pitchFamily="34" charset="0"/>
                <a:cs typeface="Calibri" panose="020F0502020204030204" pitchFamily="34" charset="0"/>
              </a:rPr>
              <a:t> Park Primary School</a:t>
            </a:r>
          </a:p>
        </p:txBody>
      </p:sp>
    </p:spTree>
    <p:extLst>
      <p:ext uri="{BB962C8B-B14F-4D97-AF65-F5344CB8AC3E}">
        <p14:creationId xmlns:p14="http://schemas.microsoft.com/office/powerpoint/2010/main" val="1440811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322AEF-0D03-48B3-BC79-C6D9041E67A3}"/>
              </a:ext>
            </a:extLst>
          </p:cNvPr>
          <p:cNvSpPr>
            <a:spLocks noGrp="1"/>
          </p:cNvSpPr>
          <p:nvPr>
            <p:ph idx="1"/>
          </p:nvPr>
        </p:nvSpPr>
        <p:spPr/>
        <p:txBody>
          <a:bodyPr/>
          <a:lstStyle/>
          <a:p>
            <a:endParaRPr lang="en-GB"/>
          </a:p>
        </p:txBody>
      </p:sp>
      <p:pic>
        <p:nvPicPr>
          <p:cNvPr id="6" name="Picture 5">
            <a:extLst>
              <a:ext uri="{FF2B5EF4-FFF2-40B4-BE49-F238E27FC236}">
                <a16:creationId xmlns:a16="http://schemas.microsoft.com/office/drawing/2014/main" id="{462D7B44-0AB5-42C7-9A1B-274B253CDAF4}"/>
              </a:ext>
            </a:extLst>
          </p:cNvPr>
          <p:cNvPicPr>
            <a:picLocks noChangeAspect="1"/>
          </p:cNvPicPr>
          <p:nvPr/>
        </p:nvPicPr>
        <p:blipFill>
          <a:blip r:embed="rId2"/>
          <a:stretch>
            <a:fillRect/>
          </a:stretch>
        </p:blipFill>
        <p:spPr>
          <a:xfrm>
            <a:off x="196471" y="359072"/>
            <a:ext cx="8751057" cy="6139855"/>
          </a:xfrm>
          <a:prstGeom prst="rect">
            <a:avLst/>
          </a:prstGeom>
        </p:spPr>
      </p:pic>
    </p:spTree>
    <p:extLst>
      <p:ext uri="{BB962C8B-B14F-4D97-AF65-F5344CB8AC3E}">
        <p14:creationId xmlns:p14="http://schemas.microsoft.com/office/powerpoint/2010/main" val="184820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49" y="191018"/>
            <a:ext cx="8791302" cy="6603274"/>
          </a:xfrm>
          <a:prstGeom prst="rect">
            <a:avLst/>
          </a:prstGeom>
        </p:spPr>
      </p:pic>
      <p:sp>
        <p:nvSpPr>
          <p:cNvPr id="6" name="TextBox 5"/>
          <p:cNvSpPr txBox="1"/>
          <p:nvPr/>
        </p:nvSpPr>
        <p:spPr>
          <a:xfrm>
            <a:off x="335149" y="0"/>
            <a:ext cx="7665851" cy="5940088"/>
          </a:xfrm>
          <a:prstGeom prst="rect">
            <a:avLst/>
          </a:prstGeom>
          <a:noFill/>
        </p:spPr>
        <p:txBody>
          <a:bodyPr wrap="square" rtlCol="0">
            <a:spAutoFit/>
          </a:bodyPr>
          <a:lstStyle/>
          <a:p>
            <a:endParaRPr lang="en-US" b="1" u="sng" dirty="0">
              <a:solidFill>
                <a:schemeClr val="accent6">
                  <a:lumMod val="50000"/>
                </a:schemeClr>
              </a:solidFill>
              <a:latin typeface="Calibri" panose="020F0502020204030204" pitchFamily="34" charset="0"/>
              <a:cs typeface="Calibri" panose="020F0502020204030204" pitchFamily="34" charset="0"/>
            </a:endParaRPr>
          </a:p>
          <a:p>
            <a:r>
              <a:rPr lang="en-GB" sz="3200" b="1" u="sng" dirty="0">
                <a:solidFill>
                  <a:schemeClr val="accent6">
                    <a:lumMod val="50000"/>
                  </a:schemeClr>
                </a:solidFill>
                <a:latin typeface="Calibri" panose="020F0502020204030204" pitchFamily="34" charset="0"/>
                <a:cs typeface="Calibri" panose="020F0502020204030204" pitchFamily="34" charset="0"/>
              </a:rPr>
              <a:t>About Year 1…</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Up until Christmas- the first term of Year 1- the children will make a gradual transition over to the National Curriculum. Children who didn’t meet all their Early Learning Goals will continue to explore these in preparation for the National Curriculum. There will be a continued focus on independent learning alongside whole class and small group teacher led sessions.</a:t>
            </a: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We will be following the Government’s framework to assess the children’s reading ability in the Phonic Screening Check. This check will take place in the summer term of Year 1. </a:t>
            </a:r>
            <a:endParaRPr lang="en-US" sz="3200" dirty="0">
              <a:latin typeface="Comic Sans MS" panose="030F0702030302020204" pitchFamily="66" charset="0"/>
            </a:endParaRPr>
          </a:p>
          <a:p>
            <a:endParaRPr lang="en-GB" sz="2400" dirty="0">
              <a:latin typeface="Comic Sans MS" panose="030F0702030302020204" pitchFamily="66" charset="0"/>
            </a:endParaRPr>
          </a:p>
        </p:txBody>
      </p:sp>
    </p:spTree>
    <p:extLst>
      <p:ext uri="{BB962C8B-B14F-4D97-AF65-F5344CB8AC3E}">
        <p14:creationId xmlns:p14="http://schemas.microsoft.com/office/powerpoint/2010/main" val="1798497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B262B-BCCC-465E-BD37-26634E26B6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49" y="191018"/>
            <a:ext cx="8791302" cy="6603274"/>
          </a:xfrm>
          <a:prstGeom prst="rect">
            <a:avLst/>
          </a:prstGeom>
        </p:spPr>
      </p:pic>
      <p:sp>
        <p:nvSpPr>
          <p:cNvPr id="17" name="TextBox 16">
            <a:extLst>
              <a:ext uri="{FF2B5EF4-FFF2-40B4-BE49-F238E27FC236}">
                <a16:creationId xmlns:a16="http://schemas.microsoft.com/office/drawing/2014/main" id="{9D745EA5-8507-4E46-B003-67B6380ABE2E}"/>
              </a:ext>
            </a:extLst>
          </p:cNvPr>
          <p:cNvSpPr txBox="1"/>
          <p:nvPr/>
        </p:nvSpPr>
        <p:spPr>
          <a:xfrm>
            <a:off x="443635" y="576776"/>
            <a:ext cx="5275385" cy="461665"/>
          </a:xfrm>
          <a:prstGeom prst="rect">
            <a:avLst/>
          </a:prstGeom>
          <a:noFill/>
        </p:spPr>
        <p:txBody>
          <a:bodyPr wrap="square" rtlCol="0">
            <a:spAutoFit/>
          </a:bodyPr>
          <a:lstStyle/>
          <a:p>
            <a:r>
              <a:rPr lang="en-GB" sz="2400" dirty="0"/>
              <a:t>Writing in Year 1</a:t>
            </a:r>
          </a:p>
        </p:txBody>
      </p:sp>
      <p:sp>
        <p:nvSpPr>
          <p:cNvPr id="3" name="Rectangle 2">
            <a:extLst>
              <a:ext uri="{FF2B5EF4-FFF2-40B4-BE49-F238E27FC236}">
                <a16:creationId xmlns:a16="http://schemas.microsoft.com/office/drawing/2014/main" id="{04D1A10C-C339-4CAA-937A-90909CAF4FB1}"/>
              </a:ext>
            </a:extLst>
          </p:cNvPr>
          <p:cNvSpPr/>
          <p:nvPr/>
        </p:nvSpPr>
        <p:spPr>
          <a:xfrm>
            <a:off x="443634" y="1202911"/>
            <a:ext cx="5971233" cy="5016758"/>
          </a:xfrm>
          <a:prstGeom prst="rect">
            <a:avLst/>
          </a:prstGeom>
        </p:spPr>
        <p:txBody>
          <a:bodyPr wrap="square">
            <a:spAutoFit/>
          </a:bodyPr>
          <a:lstStyle/>
          <a:p>
            <a:pPr marL="285750" indent="-285750">
              <a:buFont typeface="Arial" panose="020B0604020202020204" pitchFamily="34" charset="0"/>
              <a:buChar char="•"/>
            </a:pPr>
            <a:r>
              <a:rPr lang="en-GB" sz="2000" dirty="0"/>
              <a:t>Children will be taking part in at least one focused handwriting lesson per week. </a:t>
            </a:r>
          </a:p>
          <a:p>
            <a:pPr marL="285750" indent="-285750">
              <a:buFont typeface="Arial" panose="020B0604020202020204" pitchFamily="34" charset="0"/>
              <a:buChar char="•"/>
            </a:pPr>
            <a:r>
              <a:rPr lang="en-GB" sz="2000" dirty="0"/>
              <a:t>Children will say their words and sentences before writing them.</a:t>
            </a:r>
          </a:p>
          <a:p>
            <a:pPr marL="285750" indent="-285750">
              <a:buFont typeface="Arial" panose="020B0604020202020204" pitchFamily="34" charset="0"/>
              <a:buChar char="•"/>
            </a:pPr>
            <a:r>
              <a:rPr lang="en-GB" sz="2000" dirty="0"/>
              <a:t>They will write in many genres e.g. stories, letters, diaries, fact files. </a:t>
            </a:r>
          </a:p>
          <a:p>
            <a:pPr marL="285750" indent="-285750">
              <a:buFont typeface="Arial" panose="020B0604020202020204" pitchFamily="34" charset="0"/>
              <a:buChar char="•"/>
            </a:pPr>
            <a:r>
              <a:rPr lang="en-GB" sz="2000" dirty="0"/>
              <a:t>We will ask the children to tell us what they have written and to make edits to improve their writing. </a:t>
            </a:r>
          </a:p>
          <a:p>
            <a:pPr marL="285750" indent="-285750">
              <a:buFont typeface="Arial" panose="020B0604020202020204" pitchFamily="34" charset="0"/>
              <a:buChar char="•"/>
            </a:pPr>
            <a:r>
              <a:rPr lang="en-GB" sz="2000" dirty="0"/>
              <a:t>We will be trying hard to form our letters correctly using the Storytime Phonics ‘Sparkle Mark’ sayings.</a:t>
            </a:r>
          </a:p>
          <a:p>
            <a:pPr marL="285750" indent="-285750">
              <a:buFont typeface="Arial" panose="020B0604020202020204" pitchFamily="34" charset="0"/>
              <a:buChar char="•"/>
            </a:pPr>
            <a:r>
              <a:rPr lang="en-GB" sz="2000" dirty="0"/>
              <a:t>We will leave finger spaces in between words. </a:t>
            </a:r>
          </a:p>
          <a:p>
            <a:pPr marL="285750" indent="-285750">
              <a:buFont typeface="Arial" panose="020B0604020202020204" pitchFamily="34" charset="0"/>
              <a:buChar char="•"/>
            </a:pPr>
            <a:r>
              <a:rPr lang="en-GB" sz="2000" dirty="0"/>
              <a:t>We will use a range of punctuation. Year 1- ! ? . CL (capital letter) Year 2– all of the above, plus , “ ‘. </a:t>
            </a:r>
          </a:p>
          <a:p>
            <a:endParaRPr lang="en-GB" sz="2000" dirty="0"/>
          </a:p>
          <a:p>
            <a:r>
              <a:rPr lang="en-GB" sz="2000" dirty="0"/>
              <a:t>We will use our phonics and Tricky Troll words to spell our words. </a:t>
            </a:r>
          </a:p>
        </p:txBody>
      </p:sp>
    </p:spTree>
    <p:extLst>
      <p:ext uri="{BB962C8B-B14F-4D97-AF65-F5344CB8AC3E}">
        <p14:creationId xmlns:p14="http://schemas.microsoft.com/office/powerpoint/2010/main" val="3146798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B262B-BCCC-465E-BD37-26634E26B6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49" y="191018"/>
            <a:ext cx="8791302" cy="6603274"/>
          </a:xfrm>
          <a:prstGeom prst="rect">
            <a:avLst/>
          </a:prstGeom>
        </p:spPr>
      </p:pic>
      <p:sp>
        <p:nvSpPr>
          <p:cNvPr id="17" name="TextBox 16">
            <a:extLst>
              <a:ext uri="{FF2B5EF4-FFF2-40B4-BE49-F238E27FC236}">
                <a16:creationId xmlns:a16="http://schemas.microsoft.com/office/drawing/2014/main" id="{9D745EA5-8507-4E46-B003-67B6380ABE2E}"/>
              </a:ext>
            </a:extLst>
          </p:cNvPr>
          <p:cNvSpPr txBox="1"/>
          <p:nvPr/>
        </p:nvSpPr>
        <p:spPr>
          <a:xfrm>
            <a:off x="443635" y="576776"/>
            <a:ext cx="5275385" cy="461665"/>
          </a:xfrm>
          <a:prstGeom prst="rect">
            <a:avLst/>
          </a:prstGeom>
          <a:noFill/>
        </p:spPr>
        <p:txBody>
          <a:bodyPr wrap="square" rtlCol="0">
            <a:spAutoFit/>
          </a:bodyPr>
          <a:lstStyle/>
          <a:p>
            <a:r>
              <a:rPr lang="en-GB" sz="2400" dirty="0"/>
              <a:t>Reading in Year 1</a:t>
            </a:r>
          </a:p>
        </p:txBody>
      </p:sp>
      <p:sp>
        <p:nvSpPr>
          <p:cNvPr id="4" name="Rectangle 3">
            <a:extLst>
              <a:ext uri="{FF2B5EF4-FFF2-40B4-BE49-F238E27FC236}">
                <a16:creationId xmlns:a16="http://schemas.microsoft.com/office/drawing/2014/main" id="{4F32F864-9CDD-4D7D-885A-162DF553C06D}"/>
              </a:ext>
            </a:extLst>
          </p:cNvPr>
          <p:cNvSpPr/>
          <p:nvPr/>
        </p:nvSpPr>
        <p:spPr>
          <a:xfrm>
            <a:off x="443635" y="1038441"/>
            <a:ext cx="6154113" cy="5632311"/>
          </a:xfrm>
          <a:prstGeom prst="rect">
            <a:avLst/>
          </a:prstGeom>
        </p:spPr>
        <p:txBody>
          <a:bodyPr wrap="square">
            <a:spAutoFit/>
          </a:bodyPr>
          <a:lstStyle/>
          <a:p>
            <a:pPr marL="285750" indent="-285750">
              <a:buFont typeface="Arial" panose="020B0604020202020204" pitchFamily="34" charset="0"/>
              <a:buChar char="•"/>
            </a:pPr>
            <a:r>
              <a:rPr lang="en-GB" sz="2000" dirty="0"/>
              <a:t>The children will talk about the meanings of words and what is happening in the pictures of a story.</a:t>
            </a:r>
          </a:p>
          <a:p>
            <a:pPr marL="285750" indent="-285750">
              <a:buFont typeface="Arial" panose="020B0604020202020204" pitchFamily="34" charset="0"/>
              <a:buChar char="•"/>
            </a:pPr>
            <a:r>
              <a:rPr lang="en-GB" sz="2000" dirty="0"/>
              <a:t>They will join in with poems and hear rhyme.</a:t>
            </a:r>
          </a:p>
          <a:p>
            <a:pPr marL="342900" indent="-342900">
              <a:buFont typeface="Arial" panose="020B0604020202020204" pitchFamily="34" charset="0"/>
              <a:buChar char="•"/>
            </a:pPr>
            <a:r>
              <a:rPr lang="en-GB" sz="2000" dirty="0"/>
              <a:t>They will be predicting what might happen next in a story.</a:t>
            </a:r>
          </a:p>
          <a:p>
            <a:pPr marL="342900" indent="-342900">
              <a:buFont typeface="Arial" panose="020B0604020202020204" pitchFamily="34" charset="0"/>
              <a:buChar char="•"/>
            </a:pPr>
            <a:r>
              <a:rPr lang="en-GB" sz="2000" dirty="0"/>
              <a:t>Children will explain clearly their understanding of what has been read.</a:t>
            </a:r>
          </a:p>
          <a:p>
            <a:pPr marL="342900" indent="-342900">
              <a:buFont typeface="Arial" panose="020B0604020202020204" pitchFamily="34" charset="0"/>
              <a:buChar char="•"/>
            </a:pPr>
            <a:r>
              <a:rPr lang="en-GB" sz="2000" dirty="0"/>
              <a:t>They will retell the story after reading it or by looking at the pictures.</a:t>
            </a:r>
          </a:p>
          <a:p>
            <a:pPr marL="342900" indent="-342900">
              <a:buFont typeface="Arial" panose="020B0604020202020204" pitchFamily="34" charset="0"/>
              <a:buChar char="•"/>
            </a:pPr>
            <a:r>
              <a:rPr lang="en-GB" sz="2000" dirty="0"/>
              <a:t>They will break words they hear into sounds to spell and blend them together to read (segment and blend).</a:t>
            </a:r>
          </a:p>
          <a:p>
            <a:pPr marL="342900" indent="-342900">
              <a:buFont typeface="Arial" panose="020B0604020202020204" pitchFamily="34" charset="0"/>
              <a:buChar char="•"/>
            </a:pPr>
            <a:r>
              <a:rPr lang="en-GB" sz="2000" dirty="0"/>
              <a:t>They will learn new sounds when they are ready with Story Time Phonics and Twinkl Phonics (see website).</a:t>
            </a:r>
          </a:p>
          <a:p>
            <a:pPr marL="342900" indent="-342900">
              <a:buFont typeface="Arial" panose="020B0604020202020204" pitchFamily="34" charset="0"/>
              <a:buChar char="•"/>
            </a:pPr>
            <a:r>
              <a:rPr lang="en-GB" sz="2000" dirty="0"/>
              <a:t>They will recognise many Tricky Troll words.</a:t>
            </a:r>
          </a:p>
          <a:p>
            <a:pPr marL="342900" indent="-342900">
              <a:buFont typeface="Arial" panose="020B0604020202020204" pitchFamily="34" charset="0"/>
              <a:buChar char="•"/>
            </a:pPr>
            <a:r>
              <a:rPr lang="en-GB" sz="2000" dirty="0"/>
              <a:t>By the end of the year, children will have a love of books and read with fluency, being able to compare different types of books. </a:t>
            </a:r>
          </a:p>
        </p:txBody>
      </p:sp>
    </p:spTree>
    <p:extLst>
      <p:ext uri="{BB962C8B-B14F-4D97-AF65-F5344CB8AC3E}">
        <p14:creationId xmlns:p14="http://schemas.microsoft.com/office/powerpoint/2010/main" val="3501730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836197-3983-4068-B7C9-1325BE0693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49" y="254726"/>
            <a:ext cx="8791302" cy="6603274"/>
          </a:xfrm>
          <a:prstGeom prst="rect">
            <a:avLst/>
          </a:prstGeom>
        </p:spPr>
      </p:pic>
      <p:sp>
        <p:nvSpPr>
          <p:cNvPr id="9" name="TextBox 8">
            <a:extLst>
              <a:ext uri="{FF2B5EF4-FFF2-40B4-BE49-F238E27FC236}">
                <a16:creationId xmlns:a16="http://schemas.microsoft.com/office/drawing/2014/main" id="{6F3980E3-E09B-471B-A9EE-FB7B3CB18A90}"/>
              </a:ext>
            </a:extLst>
          </p:cNvPr>
          <p:cNvSpPr txBox="1"/>
          <p:nvPr/>
        </p:nvSpPr>
        <p:spPr>
          <a:xfrm>
            <a:off x="476567" y="667477"/>
            <a:ext cx="2294768" cy="461665"/>
          </a:xfrm>
          <a:prstGeom prst="rect">
            <a:avLst/>
          </a:prstGeom>
          <a:noFill/>
        </p:spPr>
        <p:txBody>
          <a:bodyPr wrap="square" rtlCol="0">
            <a:spAutoFit/>
          </a:bodyPr>
          <a:lstStyle/>
          <a:p>
            <a:pPr algn="ctr"/>
            <a:r>
              <a:rPr lang="en-GB" sz="2400" dirty="0"/>
              <a:t>Maths in Year 1</a:t>
            </a:r>
          </a:p>
        </p:txBody>
      </p:sp>
      <p:sp>
        <p:nvSpPr>
          <p:cNvPr id="3" name="Rectangle 2">
            <a:extLst>
              <a:ext uri="{FF2B5EF4-FFF2-40B4-BE49-F238E27FC236}">
                <a16:creationId xmlns:a16="http://schemas.microsoft.com/office/drawing/2014/main" id="{5AC9E571-8C1C-48B3-B397-9C5119D186EB}"/>
              </a:ext>
            </a:extLst>
          </p:cNvPr>
          <p:cNvSpPr/>
          <p:nvPr/>
        </p:nvSpPr>
        <p:spPr>
          <a:xfrm>
            <a:off x="476567" y="1326089"/>
            <a:ext cx="7371471" cy="5766066"/>
          </a:xfrm>
          <a:prstGeom prst="rect">
            <a:avLst/>
          </a:prstGeom>
        </p:spPr>
        <p:txBody>
          <a:bodyPr wrap="square">
            <a:spAutoFit/>
          </a:bodyPr>
          <a:lstStyle/>
          <a:p>
            <a:pPr algn="just">
              <a:lnSpc>
                <a:spcPct val="119000"/>
              </a:lnSpc>
              <a:spcAft>
                <a:spcPts val="600"/>
              </a:spcAft>
            </a:pPr>
            <a:r>
              <a:rPr lang="en-GB" sz="1400" b="1" kern="1400" dirty="0">
                <a:solidFill>
                  <a:srgbClr val="000000"/>
                </a:solidFill>
                <a:latin typeface="+mj-lt"/>
              </a:rPr>
              <a:t>By the end of the year children are expected to be able to:</a:t>
            </a:r>
            <a:endParaRPr lang="en-GB" sz="1050" kern="1400" dirty="0">
              <a:solidFill>
                <a:srgbClr val="000000"/>
              </a:solidFill>
              <a:latin typeface="+mj-lt"/>
            </a:endParaRPr>
          </a:p>
          <a:p>
            <a:pPr marL="359994" indent="-359994">
              <a:lnSpc>
                <a:spcPct val="119000"/>
              </a:lnSpc>
              <a:spcAft>
                <a:spcPts val="600"/>
              </a:spcAft>
            </a:pPr>
            <a:r>
              <a:rPr lang="en-GB" sz="1050" kern="1400" dirty="0">
                <a:solidFill>
                  <a:srgbClr val="000000"/>
                </a:solidFill>
                <a:latin typeface="+mj-lt"/>
              </a:rPr>
              <a:t>· </a:t>
            </a:r>
            <a:r>
              <a:rPr lang="en-GB" sz="1400" kern="1400" dirty="0">
                <a:solidFill>
                  <a:srgbClr val="000000"/>
                </a:solidFill>
                <a:latin typeface="+mj-lt"/>
              </a:rPr>
              <a:t>count to and across 100, forwards and backwards, beginning with 0 or 1, or from any given number </a:t>
            </a:r>
            <a:endParaRPr lang="en-GB" sz="1050" kern="1400" dirty="0">
              <a:solidFill>
                <a:srgbClr val="000000"/>
              </a:solidFill>
              <a:latin typeface="+mj-lt"/>
            </a:endParaRPr>
          </a:p>
          <a:p>
            <a:pPr marL="359994" indent="-359994">
              <a:lnSpc>
                <a:spcPct val="119000"/>
              </a:lnSpc>
              <a:spcAft>
                <a:spcPts val="600"/>
              </a:spcAft>
            </a:pPr>
            <a:r>
              <a:rPr lang="en-GB" sz="1050" kern="1400" dirty="0">
                <a:solidFill>
                  <a:srgbClr val="000000"/>
                </a:solidFill>
                <a:latin typeface="+mj-lt"/>
              </a:rPr>
              <a:t>· </a:t>
            </a:r>
            <a:r>
              <a:rPr lang="en-GB" sz="1400" kern="1400" dirty="0">
                <a:solidFill>
                  <a:srgbClr val="000000"/>
                </a:solidFill>
                <a:latin typeface="+mj-lt"/>
              </a:rPr>
              <a:t>count, read and write numbers to 100 in numerals; count in multiples of twos, fives and tens </a:t>
            </a:r>
            <a:endParaRPr lang="en-GB" sz="1050" kern="1400" dirty="0">
              <a:solidFill>
                <a:srgbClr val="000000"/>
              </a:solidFill>
              <a:latin typeface="+mj-lt"/>
            </a:endParaRPr>
          </a:p>
          <a:p>
            <a:pPr marL="359994" indent="-359994">
              <a:lnSpc>
                <a:spcPct val="119000"/>
              </a:lnSpc>
              <a:spcAft>
                <a:spcPts val="600"/>
              </a:spcAft>
            </a:pPr>
            <a:r>
              <a:rPr lang="en-GB" sz="1050" kern="1400" dirty="0">
                <a:solidFill>
                  <a:srgbClr val="000000"/>
                </a:solidFill>
                <a:latin typeface="+mj-lt"/>
              </a:rPr>
              <a:t>· </a:t>
            </a:r>
            <a:r>
              <a:rPr lang="en-GB" sz="1400" kern="1400" dirty="0">
                <a:solidFill>
                  <a:srgbClr val="000000"/>
                </a:solidFill>
                <a:latin typeface="+mj-lt"/>
              </a:rPr>
              <a:t> given a number, identify one more and one less </a:t>
            </a:r>
            <a:endParaRPr lang="en-GB" sz="1050" kern="1400" dirty="0">
              <a:solidFill>
                <a:srgbClr val="000000"/>
              </a:solidFill>
              <a:latin typeface="+mj-lt"/>
            </a:endParaRPr>
          </a:p>
          <a:p>
            <a:pPr marL="359994" indent="-359994">
              <a:lnSpc>
                <a:spcPct val="119000"/>
              </a:lnSpc>
              <a:spcAft>
                <a:spcPts val="600"/>
              </a:spcAft>
            </a:pPr>
            <a:r>
              <a:rPr lang="en-GB" sz="1050" kern="1400" dirty="0">
                <a:solidFill>
                  <a:srgbClr val="000000"/>
                </a:solidFill>
                <a:latin typeface="+mj-lt"/>
              </a:rPr>
              <a:t>· </a:t>
            </a:r>
            <a:r>
              <a:rPr lang="en-GB" sz="1400" kern="1400" dirty="0">
                <a:solidFill>
                  <a:srgbClr val="000000"/>
                </a:solidFill>
                <a:latin typeface="+mj-lt"/>
              </a:rPr>
              <a:t> identify and represent numbers using objects and pictorial representations including the number line, and use the language of: equal to, more than, less than (fewer), most, least </a:t>
            </a:r>
            <a:endParaRPr lang="en-GB" sz="1050" kern="1400" dirty="0">
              <a:solidFill>
                <a:srgbClr val="000000"/>
              </a:solidFill>
              <a:latin typeface="+mj-lt"/>
            </a:endParaRPr>
          </a:p>
          <a:p>
            <a:pPr marL="359994" indent="-359994">
              <a:lnSpc>
                <a:spcPct val="119000"/>
              </a:lnSpc>
              <a:spcAft>
                <a:spcPts val="600"/>
              </a:spcAft>
            </a:pPr>
            <a:r>
              <a:rPr lang="en-GB" sz="1050" kern="1400" dirty="0">
                <a:solidFill>
                  <a:srgbClr val="000000"/>
                </a:solidFill>
                <a:latin typeface="+mj-lt"/>
              </a:rPr>
              <a:t>· </a:t>
            </a:r>
            <a:r>
              <a:rPr lang="en-GB" sz="1400" kern="1400" dirty="0">
                <a:solidFill>
                  <a:srgbClr val="000000"/>
                </a:solidFill>
                <a:latin typeface="+mj-lt"/>
              </a:rPr>
              <a:t>read and write numbers from 1 to 20 in numerals and words. </a:t>
            </a:r>
            <a:endParaRPr lang="en-GB" sz="1050" kern="1400" dirty="0">
              <a:solidFill>
                <a:srgbClr val="000000"/>
              </a:solidFill>
              <a:latin typeface="+mj-lt"/>
            </a:endParaRPr>
          </a:p>
          <a:p>
            <a:pPr>
              <a:lnSpc>
                <a:spcPct val="119000"/>
              </a:lnSpc>
              <a:spcAft>
                <a:spcPts val="600"/>
              </a:spcAft>
            </a:pPr>
            <a:r>
              <a:rPr lang="en-GB" sz="1400" b="1" kern="1400" dirty="0">
                <a:solidFill>
                  <a:srgbClr val="000000"/>
                </a:solidFill>
                <a:latin typeface="+mj-lt"/>
              </a:rPr>
              <a:t>Addition and Subtraction </a:t>
            </a:r>
            <a:endParaRPr lang="en-GB" sz="1050" kern="1400" dirty="0">
              <a:solidFill>
                <a:srgbClr val="000000"/>
              </a:solidFill>
              <a:latin typeface="+mj-lt"/>
            </a:endParaRPr>
          </a:p>
          <a:p>
            <a:pPr marL="359994" indent="-359994">
              <a:lnSpc>
                <a:spcPct val="119000"/>
              </a:lnSpc>
              <a:spcAft>
                <a:spcPts val="600"/>
              </a:spcAft>
            </a:pPr>
            <a:r>
              <a:rPr lang="en-GB" sz="1050" kern="1400" dirty="0">
                <a:solidFill>
                  <a:srgbClr val="000000"/>
                </a:solidFill>
                <a:latin typeface="+mj-lt"/>
              </a:rPr>
              <a:t>· </a:t>
            </a:r>
            <a:r>
              <a:rPr lang="en-GB" sz="1400" kern="1400" dirty="0">
                <a:solidFill>
                  <a:srgbClr val="000000"/>
                </a:solidFill>
                <a:latin typeface="+mj-lt"/>
              </a:rPr>
              <a:t>read, write and interpret mathematical statements involving addition (+), subtraction (–) and equals (=) signs </a:t>
            </a:r>
            <a:endParaRPr lang="en-GB" sz="1050" kern="1400" dirty="0">
              <a:solidFill>
                <a:srgbClr val="000000"/>
              </a:solidFill>
              <a:latin typeface="+mj-lt"/>
            </a:endParaRPr>
          </a:p>
          <a:p>
            <a:pPr marL="359994" indent="-359994">
              <a:lnSpc>
                <a:spcPct val="119000"/>
              </a:lnSpc>
              <a:spcAft>
                <a:spcPts val="600"/>
              </a:spcAft>
            </a:pPr>
            <a:r>
              <a:rPr lang="en-GB" sz="1050" kern="1400" dirty="0">
                <a:solidFill>
                  <a:srgbClr val="000000"/>
                </a:solidFill>
                <a:latin typeface="+mj-lt"/>
              </a:rPr>
              <a:t>· </a:t>
            </a:r>
            <a:r>
              <a:rPr lang="en-GB" sz="1400" kern="1400" dirty="0">
                <a:solidFill>
                  <a:srgbClr val="000000"/>
                </a:solidFill>
                <a:latin typeface="+mj-lt"/>
              </a:rPr>
              <a:t>represent and use number bonds and related subtraction facts within 20 </a:t>
            </a:r>
            <a:endParaRPr lang="en-GB" sz="1050" kern="1400" dirty="0">
              <a:solidFill>
                <a:srgbClr val="000000"/>
              </a:solidFill>
              <a:latin typeface="+mj-lt"/>
            </a:endParaRPr>
          </a:p>
          <a:p>
            <a:pPr marL="359994" indent="-359994">
              <a:lnSpc>
                <a:spcPct val="119000"/>
              </a:lnSpc>
              <a:spcAft>
                <a:spcPts val="600"/>
              </a:spcAft>
            </a:pPr>
            <a:r>
              <a:rPr lang="en-GB" sz="1050" kern="1400" dirty="0">
                <a:solidFill>
                  <a:srgbClr val="000000"/>
                </a:solidFill>
                <a:latin typeface="+mj-lt"/>
              </a:rPr>
              <a:t>· </a:t>
            </a:r>
            <a:r>
              <a:rPr lang="en-GB" sz="1400" kern="1400" dirty="0">
                <a:solidFill>
                  <a:srgbClr val="000000"/>
                </a:solidFill>
                <a:latin typeface="+mj-lt"/>
              </a:rPr>
              <a:t>add and subtract one-digit and two-digit numbers to 20, including zero </a:t>
            </a:r>
            <a:endParaRPr lang="en-GB" sz="1050" kern="1400" dirty="0">
              <a:solidFill>
                <a:srgbClr val="000000"/>
              </a:solidFill>
              <a:latin typeface="+mj-lt"/>
            </a:endParaRPr>
          </a:p>
          <a:p>
            <a:pPr marL="359994" indent="-359994">
              <a:lnSpc>
                <a:spcPct val="119000"/>
              </a:lnSpc>
              <a:spcAft>
                <a:spcPts val="600"/>
              </a:spcAft>
            </a:pPr>
            <a:r>
              <a:rPr lang="en-GB" sz="1050" kern="1400" dirty="0">
                <a:solidFill>
                  <a:srgbClr val="000000"/>
                </a:solidFill>
                <a:latin typeface="+mj-lt"/>
              </a:rPr>
              <a:t>· </a:t>
            </a:r>
            <a:r>
              <a:rPr lang="en-GB" sz="1400" kern="1400" dirty="0">
                <a:solidFill>
                  <a:srgbClr val="000000"/>
                </a:solidFill>
                <a:latin typeface="+mj-lt"/>
              </a:rPr>
              <a:t>solve one-step problems that involve addition and subtraction, using concrete objects and pictorial representations, and missing number problems such as 7 = ? – 9 </a:t>
            </a:r>
            <a:endParaRPr lang="en-GB" sz="1050" kern="1400" dirty="0">
              <a:solidFill>
                <a:srgbClr val="000000"/>
              </a:solidFill>
              <a:latin typeface="+mj-lt"/>
            </a:endParaRPr>
          </a:p>
          <a:p>
            <a:pPr>
              <a:lnSpc>
                <a:spcPct val="119000"/>
              </a:lnSpc>
              <a:spcAft>
                <a:spcPts val="600"/>
              </a:spcAft>
            </a:pPr>
            <a:r>
              <a:rPr lang="en-GB" sz="1600" b="1" i="1" kern="1400" dirty="0">
                <a:solidFill>
                  <a:srgbClr val="000000"/>
                </a:solidFill>
                <a:latin typeface="Sassoon Infant Std" panose="020B0503020103030203" pitchFamily="34" charset="0"/>
              </a:rPr>
              <a:t> </a:t>
            </a:r>
            <a:endParaRPr lang="en-GB" sz="1100" kern="1400" dirty="0">
              <a:solidFill>
                <a:srgbClr val="000000"/>
              </a:solidFill>
              <a:latin typeface="Calibri" panose="020F0502020204030204" pitchFamily="34" charset="0"/>
            </a:endParaRPr>
          </a:p>
          <a:p>
            <a:pPr>
              <a:lnSpc>
                <a:spcPct val="119000"/>
              </a:lnSpc>
              <a:spcAft>
                <a:spcPts val="600"/>
              </a:spcAft>
            </a:pPr>
            <a:br>
              <a:rPr lang="en-GB" sz="1600" i="1" kern="1400" dirty="0">
                <a:solidFill>
                  <a:srgbClr val="000000"/>
                </a:solidFill>
                <a:latin typeface="Calibri" panose="020F0502020204030204" pitchFamily="34" charset="0"/>
              </a:rPr>
            </a:br>
            <a:endParaRPr lang="en-GB" sz="1100" kern="1400" dirty="0">
              <a:solidFill>
                <a:srgbClr val="000000"/>
              </a:solidFill>
              <a:latin typeface="Calibri" panose="020F0502020204030204" pitchFamily="34" charset="0"/>
            </a:endParaRPr>
          </a:p>
          <a:p>
            <a:pPr>
              <a:lnSpc>
                <a:spcPct val="119000"/>
              </a:lnSpc>
              <a:spcAft>
                <a:spcPts val="600"/>
              </a:spcAft>
            </a:pPr>
            <a:r>
              <a:rPr lang="en-GB" sz="1100" kern="1400" dirty="0">
                <a:solidFill>
                  <a:srgbClr val="000000"/>
                </a:solidFill>
                <a:latin typeface="Calibri" panose="020F0502020204030204" pitchFamily="34" charset="0"/>
              </a:rPr>
              <a:t> </a:t>
            </a:r>
            <a:endParaRPr lang="en-GB" sz="1200" kern="1400" dirty="0">
              <a:ln>
                <a:noFill/>
              </a:ln>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441097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A01EB-07D4-4C76-988B-7267A4E027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49" y="191018"/>
            <a:ext cx="8791302" cy="6603274"/>
          </a:xfrm>
          <a:prstGeom prst="rect">
            <a:avLst/>
          </a:prstGeom>
        </p:spPr>
      </p:pic>
      <p:sp>
        <p:nvSpPr>
          <p:cNvPr id="9" name="TextBox 8">
            <a:extLst>
              <a:ext uri="{FF2B5EF4-FFF2-40B4-BE49-F238E27FC236}">
                <a16:creationId xmlns:a16="http://schemas.microsoft.com/office/drawing/2014/main" id="{D20B67F4-E5B8-4DA7-98D2-F51E12163DAB}"/>
              </a:ext>
            </a:extLst>
          </p:cNvPr>
          <p:cNvSpPr txBox="1"/>
          <p:nvPr/>
        </p:nvSpPr>
        <p:spPr>
          <a:xfrm>
            <a:off x="379827" y="418208"/>
            <a:ext cx="2813539" cy="461665"/>
          </a:xfrm>
          <a:prstGeom prst="rect">
            <a:avLst/>
          </a:prstGeom>
          <a:noFill/>
        </p:spPr>
        <p:txBody>
          <a:bodyPr wrap="square" rtlCol="0">
            <a:spAutoFit/>
          </a:bodyPr>
          <a:lstStyle/>
          <a:p>
            <a:r>
              <a:rPr lang="en-GB" sz="2400" dirty="0"/>
              <a:t>Continued…</a:t>
            </a:r>
          </a:p>
        </p:txBody>
      </p:sp>
      <p:sp>
        <p:nvSpPr>
          <p:cNvPr id="5" name="Rectangle 4">
            <a:extLst>
              <a:ext uri="{FF2B5EF4-FFF2-40B4-BE49-F238E27FC236}">
                <a16:creationId xmlns:a16="http://schemas.microsoft.com/office/drawing/2014/main" id="{2886CCEC-F6A6-47C1-97F7-BFEA2FB27050}"/>
              </a:ext>
            </a:extLst>
          </p:cNvPr>
          <p:cNvSpPr/>
          <p:nvPr/>
        </p:nvSpPr>
        <p:spPr>
          <a:xfrm>
            <a:off x="379827" y="979752"/>
            <a:ext cx="8384345" cy="7905177"/>
          </a:xfrm>
          <a:prstGeom prst="rect">
            <a:avLst/>
          </a:prstGeom>
        </p:spPr>
        <p:txBody>
          <a:bodyPr wrap="square">
            <a:spAutoFit/>
          </a:bodyPr>
          <a:lstStyle/>
          <a:p>
            <a:pPr>
              <a:lnSpc>
                <a:spcPct val="119000"/>
              </a:lnSpc>
              <a:spcAft>
                <a:spcPts val="600"/>
              </a:spcAft>
            </a:pPr>
            <a:r>
              <a:rPr lang="en-GB" sz="1200" b="1" kern="1400" dirty="0">
                <a:solidFill>
                  <a:srgbClr val="000000"/>
                </a:solidFill>
                <a:latin typeface="+mj-lt"/>
              </a:rPr>
              <a:t>Multiplication and Division</a:t>
            </a:r>
            <a:endParaRPr lang="en-GB" sz="1000" kern="1400" dirty="0">
              <a:solidFill>
                <a:srgbClr val="000000"/>
              </a:solidFill>
              <a:latin typeface="+mj-lt"/>
            </a:endParaRPr>
          </a:p>
          <a:p>
            <a:pPr marL="359994" indent="-359994">
              <a:lnSpc>
                <a:spcPct val="119000"/>
              </a:lnSpc>
              <a:spcAft>
                <a:spcPts val="600"/>
              </a:spcAft>
            </a:pPr>
            <a:r>
              <a:rPr lang="en-GB" sz="1000" kern="1400" dirty="0">
                <a:solidFill>
                  <a:srgbClr val="000000"/>
                </a:solidFill>
                <a:latin typeface="+mj-lt"/>
              </a:rPr>
              <a:t>· </a:t>
            </a:r>
            <a:r>
              <a:rPr lang="en-GB" sz="1200" kern="1400" dirty="0">
                <a:solidFill>
                  <a:srgbClr val="000000"/>
                </a:solidFill>
                <a:latin typeface="+mj-lt"/>
              </a:rPr>
              <a:t>solve one-step problems involving multiplication and division, by calculating the answer using concrete objects, pictorial representations and arrays with the support of the teacher </a:t>
            </a:r>
            <a:endParaRPr lang="en-GB" sz="1000" kern="1400" dirty="0">
              <a:solidFill>
                <a:srgbClr val="000000"/>
              </a:solidFill>
              <a:latin typeface="+mj-lt"/>
            </a:endParaRPr>
          </a:p>
          <a:p>
            <a:pPr>
              <a:lnSpc>
                <a:spcPct val="119000"/>
              </a:lnSpc>
              <a:spcAft>
                <a:spcPts val="600"/>
              </a:spcAft>
            </a:pPr>
            <a:r>
              <a:rPr lang="en-GB" sz="1200" b="1" kern="1400" dirty="0">
                <a:solidFill>
                  <a:srgbClr val="000000"/>
                </a:solidFill>
                <a:latin typeface="+mj-lt"/>
              </a:rPr>
              <a:t>Fractions </a:t>
            </a:r>
            <a:endParaRPr lang="en-GB" sz="1000" kern="1400" dirty="0">
              <a:solidFill>
                <a:srgbClr val="000000"/>
              </a:solidFill>
              <a:latin typeface="+mj-lt"/>
            </a:endParaRPr>
          </a:p>
          <a:p>
            <a:pPr marL="359994" indent="-359994">
              <a:lnSpc>
                <a:spcPct val="119000"/>
              </a:lnSpc>
              <a:spcAft>
                <a:spcPts val="600"/>
              </a:spcAft>
            </a:pPr>
            <a:r>
              <a:rPr lang="en-GB" sz="1000" kern="1400" dirty="0">
                <a:solidFill>
                  <a:srgbClr val="000000"/>
                </a:solidFill>
                <a:latin typeface="+mj-lt"/>
              </a:rPr>
              <a:t>· </a:t>
            </a:r>
            <a:r>
              <a:rPr lang="en-GB" sz="1200" kern="1400" dirty="0">
                <a:solidFill>
                  <a:srgbClr val="000000"/>
                </a:solidFill>
                <a:latin typeface="+mj-lt"/>
              </a:rPr>
              <a:t>recognise, find and name a half as one of two equal parts </a:t>
            </a:r>
            <a:endParaRPr lang="en-GB" sz="1000" kern="1400" dirty="0">
              <a:solidFill>
                <a:srgbClr val="000000"/>
              </a:solidFill>
              <a:latin typeface="+mj-lt"/>
            </a:endParaRPr>
          </a:p>
          <a:p>
            <a:pPr marL="359994" indent="-359994">
              <a:lnSpc>
                <a:spcPct val="119000"/>
              </a:lnSpc>
              <a:spcAft>
                <a:spcPts val="600"/>
              </a:spcAft>
            </a:pPr>
            <a:r>
              <a:rPr lang="en-GB" sz="1000" kern="1400" dirty="0">
                <a:solidFill>
                  <a:srgbClr val="000000"/>
                </a:solidFill>
                <a:latin typeface="+mj-lt"/>
              </a:rPr>
              <a:t>· </a:t>
            </a:r>
            <a:r>
              <a:rPr lang="en-GB" sz="1200" kern="1400" dirty="0">
                <a:solidFill>
                  <a:srgbClr val="000000"/>
                </a:solidFill>
                <a:latin typeface="+mj-lt"/>
              </a:rPr>
              <a:t>recognise, find and name a quarter as one of four equal parts of an object, shape or quantity. </a:t>
            </a:r>
            <a:endParaRPr lang="en-GB" sz="1000" kern="1400" dirty="0">
              <a:solidFill>
                <a:srgbClr val="000000"/>
              </a:solidFill>
              <a:latin typeface="+mj-lt"/>
            </a:endParaRPr>
          </a:p>
          <a:p>
            <a:pPr>
              <a:lnSpc>
                <a:spcPct val="119000"/>
              </a:lnSpc>
              <a:spcAft>
                <a:spcPts val="600"/>
              </a:spcAft>
            </a:pPr>
            <a:r>
              <a:rPr lang="en-GB" sz="1200" b="1" kern="1400" dirty="0">
                <a:solidFill>
                  <a:srgbClr val="000000"/>
                </a:solidFill>
                <a:latin typeface="+mj-lt"/>
              </a:rPr>
              <a:t>Measurement</a:t>
            </a:r>
            <a:endParaRPr lang="en-GB" sz="1000" kern="1400" dirty="0">
              <a:solidFill>
                <a:srgbClr val="000000"/>
              </a:solidFill>
              <a:latin typeface="+mj-lt"/>
            </a:endParaRPr>
          </a:p>
          <a:p>
            <a:pPr>
              <a:lnSpc>
                <a:spcPct val="119000"/>
              </a:lnSpc>
              <a:spcAft>
                <a:spcPts val="600"/>
              </a:spcAft>
            </a:pPr>
            <a:r>
              <a:rPr lang="en-GB" sz="1200" kern="1400" dirty="0">
                <a:solidFill>
                  <a:srgbClr val="000000"/>
                </a:solidFill>
                <a:latin typeface="+mj-lt"/>
              </a:rPr>
              <a:t>    Measure and begin to record the following: </a:t>
            </a:r>
            <a:endParaRPr lang="en-GB" sz="1000" kern="1400" dirty="0">
              <a:solidFill>
                <a:srgbClr val="000000"/>
              </a:solidFill>
              <a:latin typeface="+mj-lt"/>
            </a:endParaRPr>
          </a:p>
          <a:p>
            <a:pPr marL="359994" indent="-359994">
              <a:lnSpc>
                <a:spcPct val="119000"/>
              </a:lnSpc>
              <a:spcAft>
                <a:spcPts val="600"/>
              </a:spcAft>
            </a:pPr>
            <a:r>
              <a:rPr lang="en-GB" sz="1000" kern="1400" dirty="0">
                <a:solidFill>
                  <a:srgbClr val="000000"/>
                </a:solidFill>
                <a:latin typeface="+mj-lt"/>
              </a:rPr>
              <a:t>· </a:t>
            </a:r>
            <a:r>
              <a:rPr lang="en-GB" sz="1200" kern="1400" dirty="0">
                <a:solidFill>
                  <a:srgbClr val="000000"/>
                </a:solidFill>
                <a:latin typeface="+mj-lt"/>
              </a:rPr>
              <a:t>lengths and heights </a:t>
            </a:r>
            <a:endParaRPr lang="en-GB" sz="1000" kern="1400" dirty="0">
              <a:solidFill>
                <a:srgbClr val="000000"/>
              </a:solidFill>
              <a:latin typeface="+mj-lt"/>
            </a:endParaRPr>
          </a:p>
          <a:p>
            <a:pPr marL="359994" indent="-359994">
              <a:lnSpc>
                <a:spcPct val="119000"/>
              </a:lnSpc>
              <a:spcAft>
                <a:spcPts val="600"/>
              </a:spcAft>
            </a:pPr>
            <a:r>
              <a:rPr lang="en-GB" sz="1000" kern="1400" dirty="0">
                <a:solidFill>
                  <a:srgbClr val="000000"/>
                </a:solidFill>
                <a:latin typeface="+mj-lt"/>
              </a:rPr>
              <a:t>· </a:t>
            </a:r>
            <a:r>
              <a:rPr lang="en-GB" sz="1200" kern="1400" dirty="0">
                <a:solidFill>
                  <a:srgbClr val="000000"/>
                </a:solidFill>
                <a:latin typeface="+mj-lt"/>
              </a:rPr>
              <a:t>mass/weight </a:t>
            </a:r>
            <a:endParaRPr lang="en-GB" sz="1000" kern="1400" dirty="0">
              <a:solidFill>
                <a:srgbClr val="000000"/>
              </a:solidFill>
              <a:latin typeface="+mj-lt"/>
            </a:endParaRPr>
          </a:p>
          <a:p>
            <a:pPr marL="359994" indent="-359994">
              <a:lnSpc>
                <a:spcPct val="119000"/>
              </a:lnSpc>
              <a:spcAft>
                <a:spcPts val="600"/>
              </a:spcAft>
            </a:pPr>
            <a:r>
              <a:rPr lang="en-GB" sz="1000" kern="1400" dirty="0">
                <a:solidFill>
                  <a:srgbClr val="000000"/>
                </a:solidFill>
                <a:latin typeface="+mj-lt"/>
              </a:rPr>
              <a:t>· </a:t>
            </a:r>
            <a:r>
              <a:rPr lang="en-GB" sz="1200" kern="1400" dirty="0">
                <a:solidFill>
                  <a:srgbClr val="000000"/>
                </a:solidFill>
                <a:latin typeface="+mj-lt"/>
              </a:rPr>
              <a:t>capacity and volume </a:t>
            </a:r>
            <a:endParaRPr lang="en-GB" sz="1000" kern="1400" dirty="0">
              <a:solidFill>
                <a:srgbClr val="000000"/>
              </a:solidFill>
              <a:latin typeface="+mj-lt"/>
            </a:endParaRPr>
          </a:p>
          <a:p>
            <a:pPr marL="359994" indent="-359994">
              <a:lnSpc>
                <a:spcPct val="119000"/>
              </a:lnSpc>
              <a:spcAft>
                <a:spcPts val="600"/>
              </a:spcAft>
            </a:pPr>
            <a:r>
              <a:rPr lang="en-GB" sz="1000" kern="1400" dirty="0">
                <a:solidFill>
                  <a:srgbClr val="000000"/>
                </a:solidFill>
                <a:latin typeface="+mj-lt"/>
              </a:rPr>
              <a:t>· </a:t>
            </a:r>
            <a:r>
              <a:rPr lang="en-GB" sz="1200" kern="1400" dirty="0">
                <a:solidFill>
                  <a:srgbClr val="000000"/>
                </a:solidFill>
                <a:latin typeface="+mj-lt"/>
              </a:rPr>
              <a:t>time (hours, minutes, seconds to o’clock and half past)</a:t>
            </a:r>
            <a:endParaRPr lang="en-GB" sz="1000" kern="1400" dirty="0">
              <a:solidFill>
                <a:srgbClr val="000000"/>
              </a:solidFill>
              <a:latin typeface="+mj-lt"/>
            </a:endParaRPr>
          </a:p>
          <a:p>
            <a:pPr>
              <a:lnSpc>
                <a:spcPct val="119000"/>
              </a:lnSpc>
              <a:spcAft>
                <a:spcPts val="600"/>
              </a:spcAft>
            </a:pPr>
            <a:r>
              <a:rPr lang="en-GB" sz="1200" b="1" kern="1400" dirty="0">
                <a:solidFill>
                  <a:srgbClr val="000000"/>
                </a:solidFill>
                <a:latin typeface="+mj-lt"/>
              </a:rPr>
              <a:t>Properties of Shape</a:t>
            </a:r>
            <a:endParaRPr lang="en-GB" sz="1000" kern="1400" dirty="0">
              <a:solidFill>
                <a:srgbClr val="000000"/>
              </a:solidFill>
              <a:latin typeface="+mj-lt"/>
            </a:endParaRPr>
          </a:p>
          <a:p>
            <a:pPr>
              <a:lnSpc>
                <a:spcPct val="119000"/>
              </a:lnSpc>
              <a:spcAft>
                <a:spcPts val="600"/>
              </a:spcAft>
            </a:pPr>
            <a:r>
              <a:rPr lang="en-GB" sz="1200" kern="1400" dirty="0">
                <a:solidFill>
                  <a:srgbClr val="000000"/>
                </a:solidFill>
                <a:latin typeface="+mj-lt"/>
              </a:rPr>
              <a:t>      Recognise and name common 2-D and 3-D shapes including: </a:t>
            </a:r>
            <a:endParaRPr lang="en-GB" sz="1000" kern="1400" dirty="0">
              <a:solidFill>
                <a:srgbClr val="000000"/>
              </a:solidFill>
              <a:latin typeface="+mj-lt"/>
            </a:endParaRPr>
          </a:p>
          <a:p>
            <a:pPr marL="359994" indent="-359994">
              <a:lnSpc>
                <a:spcPct val="119000"/>
              </a:lnSpc>
              <a:spcAft>
                <a:spcPts val="600"/>
              </a:spcAft>
            </a:pPr>
            <a:r>
              <a:rPr lang="en-GB" sz="1000" kern="1400" dirty="0">
                <a:solidFill>
                  <a:srgbClr val="000000"/>
                </a:solidFill>
                <a:latin typeface="+mj-lt"/>
              </a:rPr>
              <a:t>· </a:t>
            </a:r>
            <a:r>
              <a:rPr lang="en-GB" sz="1200" kern="1400" dirty="0">
                <a:solidFill>
                  <a:srgbClr val="000000"/>
                </a:solidFill>
                <a:latin typeface="+mj-lt"/>
              </a:rPr>
              <a:t>2-D shapes [for example, rectangles (including squares), circles and triangles] </a:t>
            </a:r>
            <a:endParaRPr lang="en-GB" sz="1000" kern="1400" dirty="0">
              <a:solidFill>
                <a:srgbClr val="000000"/>
              </a:solidFill>
              <a:latin typeface="+mj-lt"/>
            </a:endParaRPr>
          </a:p>
          <a:p>
            <a:pPr marL="359994" indent="-359994">
              <a:lnSpc>
                <a:spcPct val="119000"/>
              </a:lnSpc>
              <a:spcAft>
                <a:spcPts val="600"/>
              </a:spcAft>
            </a:pPr>
            <a:r>
              <a:rPr lang="en-GB" sz="1000" kern="1400" dirty="0">
                <a:solidFill>
                  <a:srgbClr val="000000"/>
                </a:solidFill>
                <a:latin typeface="+mj-lt"/>
              </a:rPr>
              <a:t>· </a:t>
            </a:r>
            <a:r>
              <a:rPr lang="en-GB" sz="1200" kern="1400" dirty="0">
                <a:solidFill>
                  <a:srgbClr val="000000"/>
                </a:solidFill>
                <a:latin typeface="+mj-lt"/>
              </a:rPr>
              <a:t>3-D shapes [for example, cuboids (including cubes), pyramids and spheres]. </a:t>
            </a:r>
            <a:endParaRPr lang="en-GB" sz="1000" kern="1400" dirty="0">
              <a:solidFill>
                <a:srgbClr val="000000"/>
              </a:solidFill>
              <a:latin typeface="+mj-lt"/>
            </a:endParaRPr>
          </a:p>
          <a:p>
            <a:pPr>
              <a:lnSpc>
                <a:spcPct val="119000"/>
              </a:lnSpc>
              <a:spcAft>
                <a:spcPts val="600"/>
              </a:spcAft>
            </a:pPr>
            <a:r>
              <a:rPr lang="en-GB" sz="1200" b="1" kern="1400" dirty="0">
                <a:solidFill>
                  <a:srgbClr val="000000"/>
                </a:solidFill>
                <a:latin typeface="+mj-lt"/>
              </a:rPr>
              <a:t>Position and Direction </a:t>
            </a:r>
            <a:endParaRPr lang="en-GB" sz="1000" kern="1400" dirty="0">
              <a:solidFill>
                <a:srgbClr val="000000"/>
              </a:solidFill>
              <a:latin typeface="+mj-lt"/>
            </a:endParaRPr>
          </a:p>
          <a:p>
            <a:pPr marL="359994" indent="-359994">
              <a:lnSpc>
                <a:spcPct val="119000"/>
              </a:lnSpc>
              <a:spcAft>
                <a:spcPts val="600"/>
              </a:spcAft>
            </a:pPr>
            <a:r>
              <a:rPr lang="en-GB" sz="1000" kern="1400" dirty="0">
                <a:solidFill>
                  <a:srgbClr val="000000"/>
                </a:solidFill>
                <a:latin typeface="+mj-lt"/>
              </a:rPr>
              <a:t>· </a:t>
            </a:r>
            <a:r>
              <a:rPr lang="en-GB" sz="1200" kern="1400" dirty="0">
                <a:solidFill>
                  <a:srgbClr val="000000"/>
                </a:solidFill>
                <a:latin typeface="+mj-lt"/>
              </a:rPr>
              <a:t>describe position, direction and movement, including whole, half, quarter and three quarter turns. </a:t>
            </a:r>
            <a:endParaRPr lang="en-GB" sz="1000" kern="1400" dirty="0">
              <a:solidFill>
                <a:srgbClr val="000000"/>
              </a:solidFill>
              <a:latin typeface="+mj-lt"/>
            </a:endParaRPr>
          </a:p>
          <a:p>
            <a:pPr>
              <a:lnSpc>
                <a:spcPct val="119000"/>
              </a:lnSpc>
              <a:spcAft>
                <a:spcPts val="600"/>
              </a:spcAft>
            </a:pPr>
            <a:r>
              <a:rPr lang="en-GB" sz="1200" b="1" kern="1400" dirty="0">
                <a:solidFill>
                  <a:srgbClr val="000000"/>
                </a:solidFill>
                <a:latin typeface="+mj-lt"/>
              </a:rPr>
              <a:t> </a:t>
            </a:r>
            <a:endParaRPr lang="en-GB" sz="1000" kern="1400" dirty="0">
              <a:solidFill>
                <a:srgbClr val="000000"/>
              </a:solidFill>
              <a:latin typeface="+mj-lt"/>
            </a:endParaRPr>
          </a:p>
          <a:p>
            <a:pPr>
              <a:lnSpc>
                <a:spcPct val="119000"/>
              </a:lnSpc>
              <a:spcAft>
                <a:spcPts val="600"/>
              </a:spcAft>
            </a:pPr>
            <a:r>
              <a:rPr lang="en-GB" sz="1200" kern="1400" dirty="0">
                <a:solidFill>
                  <a:srgbClr val="000000"/>
                </a:solidFill>
                <a:latin typeface="+mj-lt"/>
              </a:rPr>
              <a:t> </a:t>
            </a:r>
            <a:endParaRPr lang="en-GB" sz="1000" kern="1400" dirty="0">
              <a:solidFill>
                <a:srgbClr val="000000"/>
              </a:solidFill>
              <a:latin typeface="+mj-lt"/>
            </a:endParaRPr>
          </a:p>
          <a:p>
            <a:pPr>
              <a:lnSpc>
                <a:spcPct val="119000"/>
              </a:lnSpc>
              <a:spcAft>
                <a:spcPts val="600"/>
              </a:spcAft>
            </a:pPr>
            <a:r>
              <a:rPr lang="en-GB" sz="1200" kern="1400" dirty="0">
                <a:solidFill>
                  <a:srgbClr val="000000"/>
                </a:solidFill>
                <a:latin typeface="+mj-lt"/>
              </a:rPr>
              <a:t> </a:t>
            </a:r>
            <a:endParaRPr lang="en-GB" sz="1000" kern="1400" dirty="0">
              <a:solidFill>
                <a:srgbClr val="000000"/>
              </a:solidFill>
              <a:latin typeface="+mj-lt"/>
            </a:endParaRPr>
          </a:p>
          <a:p>
            <a:pPr>
              <a:lnSpc>
                <a:spcPct val="119000"/>
              </a:lnSpc>
              <a:spcAft>
                <a:spcPts val="600"/>
              </a:spcAft>
            </a:pPr>
            <a:r>
              <a:rPr lang="en-GB" sz="1200" kern="1400" dirty="0">
                <a:solidFill>
                  <a:srgbClr val="000000"/>
                </a:solidFill>
                <a:latin typeface="+mj-lt"/>
              </a:rPr>
              <a:t> </a:t>
            </a:r>
            <a:endParaRPr lang="en-GB" sz="1000" kern="1400" dirty="0">
              <a:solidFill>
                <a:srgbClr val="000000"/>
              </a:solidFill>
              <a:latin typeface="+mj-lt"/>
            </a:endParaRPr>
          </a:p>
          <a:p>
            <a:pPr>
              <a:lnSpc>
                <a:spcPct val="119000"/>
              </a:lnSpc>
              <a:spcAft>
                <a:spcPts val="600"/>
              </a:spcAft>
            </a:pPr>
            <a:r>
              <a:rPr lang="en-GB" sz="1200" kern="1400" dirty="0">
                <a:solidFill>
                  <a:srgbClr val="000000"/>
                </a:solidFill>
                <a:latin typeface="+mj-lt"/>
              </a:rPr>
              <a:t> </a:t>
            </a:r>
            <a:endParaRPr lang="en-GB" sz="1000" kern="1400" dirty="0">
              <a:solidFill>
                <a:srgbClr val="000000"/>
              </a:solidFill>
              <a:latin typeface="+mj-lt"/>
            </a:endParaRPr>
          </a:p>
          <a:p>
            <a:pPr>
              <a:lnSpc>
                <a:spcPct val="119000"/>
              </a:lnSpc>
              <a:spcAft>
                <a:spcPts val="600"/>
              </a:spcAft>
            </a:pPr>
            <a:r>
              <a:rPr lang="en-GB" sz="1200" kern="1400" dirty="0">
                <a:solidFill>
                  <a:srgbClr val="000000"/>
                </a:solidFill>
                <a:latin typeface="+mj-lt"/>
              </a:rPr>
              <a:t> </a:t>
            </a:r>
            <a:endParaRPr lang="en-GB" sz="1000" kern="1400" dirty="0">
              <a:solidFill>
                <a:srgbClr val="000000"/>
              </a:solidFill>
              <a:latin typeface="+mj-lt"/>
            </a:endParaRPr>
          </a:p>
          <a:p>
            <a:pPr>
              <a:lnSpc>
                <a:spcPct val="119000"/>
              </a:lnSpc>
              <a:spcAft>
                <a:spcPts val="600"/>
              </a:spcAft>
            </a:pPr>
            <a:r>
              <a:rPr lang="en-GB" sz="1200" kern="1400" dirty="0">
                <a:solidFill>
                  <a:srgbClr val="000000"/>
                </a:solidFill>
                <a:latin typeface="+mj-lt"/>
              </a:rPr>
              <a:t> </a:t>
            </a:r>
            <a:endParaRPr lang="en-GB" sz="1000" kern="1400" dirty="0">
              <a:solidFill>
                <a:srgbClr val="000000"/>
              </a:solidFill>
              <a:latin typeface="+mj-lt"/>
            </a:endParaRPr>
          </a:p>
          <a:p>
            <a:pPr>
              <a:lnSpc>
                <a:spcPct val="119000"/>
              </a:lnSpc>
              <a:spcAft>
                <a:spcPts val="600"/>
              </a:spcAft>
            </a:pPr>
            <a:r>
              <a:rPr lang="en-GB" sz="1000" kern="1400" dirty="0">
                <a:solidFill>
                  <a:srgbClr val="000000"/>
                </a:solidFill>
                <a:latin typeface="+mj-lt"/>
              </a:rPr>
              <a:t> </a:t>
            </a:r>
            <a:endParaRPr lang="en-GB" sz="1200" kern="1400" dirty="0">
              <a:ln>
                <a:noFill/>
              </a:ln>
              <a:solidFill>
                <a:srgbClr val="000000"/>
              </a:solidFill>
              <a:effectLst/>
              <a:latin typeface="+mj-lt"/>
            </a:endParaRPr>
          </a:p>
        </p:txBody>
      </p:sp>
    </p:spTree>
    <p:extLst>
      <p:ext uri="{BB962C8B-B14F-4D97-AF65-F5344CB8AC3E}">
        <p14:creationId xmlns:p14="http://schemas.microsoft.com/office/powerpoint/2010/main" val="2938452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62E97A-2489-4FB4-AD27-AC45D79B21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49" y="85160"/>
            <a:ext cx="8791302" cy="6603274"/>
          </a:xfrm>
          <a:prstGeom prst="rect">
            <a:avLst/>
          </a:prstGeom>
        </p:spPr>
      </p:pic>
      <p:sp>
        <p:nvSpPr>
          <p:cNvPr id="5" name="TextBox 4">
            <a:extLst>
              <a:ext uri="{FF2B5EF4-FFF2-40B4-BE49-F238E27FC236}">
                <a16:creationId xmlns:a16="http://schemas.microsoft.com/office/drawing/2014/main" id="{602FBE11-4A30-4C6C-B0FF-6C48AE0F6BF1}"/>
              </a:ext>
            </a:extLst>
          </p:cNvPr>
          <p:cNvSpPr txBox="1"/>
          <p:nvPr/>
        </p:nvSpPr>
        <p:spPr>
          <a:xfrm>
            <a:off x="562708" y="364347"/>
            <a:ext cx="6668086" cy="1200329"/>
          </a:xfrm>
          <a:prstGeom prst="rect">
            <a:avLst/>
          </a:prstGeom>
          <a:noFill/>
        </p:spPr>
        <p:txBody>
          <a:bodyPr wrap="square" rtlCol="0">
            <a:spAutoFit/>
          </a:bodyPr>
          <a:lstStyle/>
          <a:p>
            <a:r>
              <a:rPr lang="en-GB" dirty="0"/>
              <a:t>Example of ARE Reading. </a:t>
            </a:r>
          </a:p>
          <a:p>
            <a:r>
              <a:rPr lang="en-GB" dirty="0"/>
              <a:t>Government guidance is that a child working at age related expectations should be reading green or orange books by the end of Year 1. </a:t>
            </a:r>
          </a:p>
        </p:txBody>
      </p:sp>
      <p:pic>
        <p:nvPicPr>
          <p:cNvPr id="7" name="Picture 6">
            <a:extLst>
              <a:ext uri="{FF2B5EF4-FFF2-40B4-BE49-F238E27FC236}">
                <a16:creationId xmlns:a16="http://schemas.microsoft.com/office/drawing/2014/main" id="{7054E534-D09C-4CB6-AD12-ED757875F2FA}"/>
              </a:ext>
            </a:extLst>
          </p:cNvPr>
          <p:cNvPicPr>
            <a:picLocks noChangeAspect="1"/>
          </p:cNvPicPr>
          <p:nvPr/>
        </p:nvPicPr>
        <p:blipFill>
          <a:blip r:embed="rId3"/>
          <a:stretch>
            <a:fillRect/>
          </a:stretch>
        </p:blipFill>
        <p:spPr>
          <a:xfrm>
            <a:off x="496123" y="2055627"/>
            <a:ext cx="1888132" cy="3316335"/>
          </a:xfrm>
          <a:prstGeom prst="rect">
            <a:avLst/>
          </a:prstGeom>
        </p:spPr>
      </p:pic>
      <p:pic>
        <p:nvPicPr>
          <p:cNvPr id="8" name="Picture 7">
            <a:extLst>
              <a:ext uri="{FF2B5EF4-FFF2-40B4-BE49-F238E27FC236}">
                <a16:creationId xmlns:a16="http://schemas.microsoft.com/office/drawing/2014/main" id="{0FCEE7F3-10D2-4011-97A0-001E35B8E859}"/>
              </a:ext>
            </a:extLst>
          </p:cNvPr>
          <p:cNvPicPr>
            <a:picLocks noChangeAspect="1"/>
          </p:cNvPicPr>
          <p:nvPr/>
        </p:nvPicPr>
        <p:blipFill>
          <a:blip r:embed="rId4"/>
          <a:stretch>
            <a:fillRect/>
          </a:stretch>
        </p:blipFill>
        <p:spPr>
          <a:xfrm>
            <a:off x="2704029" y="2146064"/>
            <a:ext cx="2380244" cy="2369665"/>
          </a:xfrm>
          <a:prstGeom prst="rect">
            <a:avLst/>
          </a:prstGeom>
        </p:spPr>
      </p:pic>
      <p:sp>
        <p:nvSpPr>
          <p:cNvPr id="10" name="TextBox 9">
            <a:extLst>
              <a:ext uri="{FF2B5EF4-FFF2-40B4-BE49-F238E27FC236}">
                <a16:creationId xmlns:a16="http://schemas.microsoft.com/office/drawing/2014/main" id="{79269E19-82B2-4A5E-943E-9B30F43DD176}"/>
              </a:ext>
            </a:extLst>
          </p:cNvPr>
          <p:cNvSpPr txBox="1"/>
          <p:nvPr/>
        </p:nvSpPr>
        <p:spPr>
          <a:xfrm>
            <a:off x="5162843" y="2061988"/>
            <a:ext cx="2067951" cy="3970318"/>
          </a:xfrm>
          <a:prstGeom prst="rect">
            <a:avLst/>
          </a:prstGeom>
          <a:noFill/>
        </p:spPr>
        <p:txBody>
          <a:bodyPr wrap="square" rtlCol="0">
            <a:spAutoFit/>
          </a:bodyPr>
          <a:lstStyle/>
          <a:p>
            <a:r>
              <a:rPr lang="en-GB" dirty="0"/>
              <a:t>Reading at home is one of the best ways to support your child’s learning. At </a:t>
            </a:r>
            <a:r>
              <a:rPr lang="en-GB" dirty="0" err="1"/>
              <a:t>Badbury</a:t>
            </a:r>
            <a:r>
              <a:rPr lang="en-GB" dirty="0"/>
              <a:t> Park we strive for five.</a:t>
            </a:r>
          </a:p>
          <a:p>
            <a:endParaRPr lang="en-GB" dirty="0"/>
          </a:p>
          <a:p>
            <a:r>
              <a:rPr lang="en-GB" dirty="0"/>
              <a:t>An important skill is to re-read books. The first time we read to decode, the second time, we read for meaning.</a:t>
            </a:r>
          </a:p>
        </p:txBody>
      </p:sp>
      <p:sp>
        <p:nvSpPr>
          <p:cNvPr id="3" name="TextBox 2">
            <a:extLst>
              <a:ext uri="{FF2B5EF4-FFF2-40B4-BE49-F238E27FC236}">
                <a16:creationId xmlns:a16="http://schemas.microsoft.com/office/drawing/2014/main" id="{4475A6FD-5B28-4365-BF39-6B271FE0A2E5}"/>
              </a:ext>
            </a:extLst>
          </p:cNvPr>
          <p:cNvSpPr txBox="1"/>
          <p:nvPr/>
        </p:nvSpPr>
        <p:spPr>
          <a:xfrm>
            <a:off x="496122" y="5570323"/>
            <a:ext cx="5060615" cy="646331"/>
          </a:xfrm>
          <a:prstGeom prst="rect">
            <a:avLst/>
          </a:prstGeom>
          <a:noFill/>
        </p:spPr>
        <p:txBody>
          <a:bodyPr wrap="square" rtlCol="0">
            <a:spAutoFit/>
          </a:bodyPr>
          <a:lstStyle/>
          <a:p>
            <a:r>
              <a:rPr lang="en-GB" sz="3600" dirty="0"/>
              <a:t>Please look after books!</a:t>
            </a:r>
          </a:p>
        </p:txBody>
      </p:sp>
    </p:spTree>
    <p:extLst>
      <p:ext uri="{BB962C8B-B14F-4D97-AF65-F5344CB8AC3E}">
        <p14:creationId xmlns:p14="http://schemas.microsoft.com/office/powerpoint/2010/main" val="3670565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19169-F67B-4486-B202-F6F758CA72D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F013932B-7472-46F8-A32E-F1D90B16362D}"/>
              </a:ext>
            </a:extLst>
          </p:cNvPr>
          <p:cNvSpPr>
            <a:spLocks noGrp="1"/>
          </p:cNvSpPr>
          <p:nvPr>
            <p:ph type="subTitle" idx="1"/>
          </p:nvPr>
        </p:nvSpPr>
        <p:spPr/>
        <p:txBody>
          <a:bodyPr/>
          <a:lstStyle/>
          <a:p>
            <a:endParaRPr lang="en-GB"/>
          </a:p>
        </p:txBody>
      </p:sp>
      <p:pic>
        <p:nvPicPr>
          <p:cNvPr id="4" name="Picture 3">
            <a:extLst>
              <a:ext uri="{FF2B5EF4-FFF2-40B4-BE49-F238E27FC236}">
                <a16:creationId xmlns:a16="http://schemas.microsoft.com/office/drawing/2014/main" id="{AF4AAE21-1D8A-4341-A53E-357FD9A02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 y="87495"/>
            <a:ext cx="8791302" cy="6603274"/>
          </a:xfrm>
          <a:prstGeom prst="rect">
            <a:avLst/>
          </a:prstGeom>
        </p:spPr>
      </p:pic>
      <p:sp>
        <p:nvSpPr>
          <p:cNvPr id="6" name="TextBox 5">
            <a:extLst>
              <a:ext uri="{FF2B5EF4-FFF2-40B4-BE49-F238E27FC236}">
                <a16:creationId xmlns:a16="http://schemas.microsoft.com/office/drawing/2014/main" id="{4B75E53C-1391-4C2C-B40E-3C7DE6CFA62C}"/>
              </a:ext>
            </a:extLst>
          </p:cNvPr>
          <p:cNvSpPr txBox="1"/>
          <p:nvPr/>
        </p:nvSpPr>
        <p:spPr>
          <a:xfrm>
            <a:off x="1012824" y="522328"/>
            <a:ext cx="7089775" cy="4739759"/>
          </a:xfrm>
          <a:prstGeom prst="rect">
            <a:avLst/>
          </a:prstGeom>
          <a:noFill/>
        </p:spPr>
        <p:txBody>
          <a:bodyPr wrap="square">
            <a:spAutoFit/>
          </a:bodyPr>
          <a:lstStyle/>
          <a:p>
            <a:pPr algn="ctr"/>
            <a:r>
              <a:rPr lang="en-GB" sz="3200" b="1" dirty="0">
                <a:latin typeface="+mj-lt"/>
              </a:rPr>
              <a:t>Spellings</a:t>
            </a:r>
          </a:p>
          <a:p>
            <a:endParaRPr lang="en-GB" dirty="0">
              <a:latin typeface="+mj-lt"/>
            </a:endParaRPr>
          </a:p>
          <a:p>
            <a:endParaRPr lang="en-GB" dirty="0">
              <a:latin typeface="+mj-lt"/>
            </a:endParaRPr>
          </a:p>
          <a:p>
            <a:r>
              <a:rPr lang="en-GB" dirty="0">
                <a:latin typeface="+mj-lt"/>
              </a:rPr>
              <a:t>Every Monday, the children will bring home a spelling sheet containing words that link to the phonics that will be taught in class during the week. </a:t>
            </a:r>
          </a:p>
          <a:p>
            <a:endParaRPr lang="en-GB" dirty="0">
              <a:latin typeface="+mj-lt"/>
            </a:endParaRPr>
          </a:p>
          <a:p>
            <a:r>
              <a:rPr lang="en-GB" dirty="0">
                <a:latin typeface="+mj-lt"/>
              </a:rPr>
              <a:t>Please take the time to practise these with your child. </a:t>
            </a:r>
          </a:p>
          <a:p>
            <a:endParaRPr lang="en-GB" dirty="0">
              <a:latin typeface="+mj-lt"/>
            </a:endParaRPr>
          </a:p>
          <a:p>
            <a:r>
              <a:rPr lang="en-GB" dirty="0">
                <a:latin typeface="+mj-lt"/>
              </a:rPr>
              <a:t>These words will not be formally tested but we are looking to see how the children apply these spellings in their writing.</a:t>
            </a:r>
          </a:p>
          <a:p>
            <a:endParaRPr lang="en-GB" dirty="0">
              <a:latin typeface="+mj-lt"/>
            </a:endParaRPr>
          </a:p>
          <a:p>
            <a:r>
              <a:rPr lang="en-GB" dirty="0">
                <a:latin typeface="+mj-lt"/>
              </a:rPr>
              <a:t>We will also be sending home the year 1 tricky words.</a:t>
            </a:r>
          </a:p>
          <a:p>
            <a:endParaRPr lang="en-GB" dirty="0">
              <a:latin typeface="+mj-lt"/>
            </a:endParaRPr>
          </a:p>
          <a:p>
            <a:r>
              <a:rPr lang="en-GB" dirty="0">
                <a:latin typeface="+mj-lt"/>
              </a:rPr>
              <a:t>The children will practise these regularly in school and we ask that you support this at home too. We aim for children to be able to read and write all of the Year 1 words by the end of the year. </a:t>
            </a:r>
          </a:p>
        </p:txBody>
      </p:sp>
    </p:spTree>
    <p:extLst>
      <p:ext uri="{BB962C8B-B14F-4D97-AF65-F5344CB8AC3E}">
        <p14:creationId xmlns:p14="http://schemas.microsoft.com/office/powerpoint/2010/main" val="34068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 y="87495"/>
            <a:ext cx="8791302" cy="6603274"/>
          </a:xfrm>
          <a:prstGeom prst="rect">
            <a:avLst/>
          </a:prstGeom>
        </p:spPr>
      </p:pic>
      <p:sp>
        <p:nvSpPr>
          <p:cNvPr id="6" name="TextBox 5"/>
          <p:cNvSpPr txBox="1"/>
          <p:nvPr/>
        </p:nvSpPr>
        <p:spPr>
          <a:xfrm>
            <a:off x="371802" y="-1374181"/>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pic>
        <p:nvPicPr>
          <p:cNvPr id="1028" name="Picture 4" descr="Reading and Phonics - Oasis Academy Marksbury Road">
            <a:extLst>
              <a:ext uri="{FF2B5EF4-FFF2-40B4-BE49-F238E27FC236}">
                <a16:creationId xmlns:a16="http://schemas.microsoft.com/office/drawing/2014/main" id="{66AE2775-3998-446E-9498-F041424BD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429" y="398667"/>
            <a:ext cx="4403324" cy="13607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able, indoor, sitting, food&#10;&#10;Description automatically generated">
            <a:extLst>
              <a:ext uri="{FF2B5EF4-FFF2-40B4-BE49-F238E27FC236}">
                <a16:creationId xmlns:a16="http://schemas.microsoft.com/office/drawing/2014/main" id="{0FAD3C1D-E669-4376-AD73-F80722703C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0059" y="5072138"/>
            <a:ext cx="1912139" cy="1434104"/>
          </a:xfrm>
          <a:prstGeom prst="rect">
            <a:avLst/>
          </a:prstGeom>
        </p:spPr>
      </p:pic>
      <p:pic>
        <p:nvPicPr>
          <p:cNvPr id="10" name="Picture 9" descr="A picture containing indoor, table, sitting, small&#10;&#10;Description automatically generated">
            <a:extLst>
              <a:ext uri="{FF2B5EF4-FFF2-40B4-BE49-F238E27FC236}">
                <a16:creationId xmlns:a16="http://schemas.microsoft.com/office/drawing/2014/main" id="{96FFCD75-81C2-40E5-9D15-7FB62C7C5A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075776" y="397348"/>
            <a:ext cx="1207052" cy="905289"/>
          </a:xfrm>
          <a:prstGeom prst="rect">
            <a:avLst/>
          </a:prstGeom>
        </p:spPr>
      </p:pic>
      <p:pic>
        <p:nvPicPr>
          <p:cNvPr id="12" name="Picture 11" descr="A picture containing person, boy, implement, outdoor&#10;&#10;Description automatically generated">
            <a:extLst>
              <a:ext uri="{FF2B5EF4-FFF2-40B4-BE49-F238E27FC236}">
                <a16:creationId xmlns:a16="http://schemas.microsoft.com/office/drawing/2014/main" id="{FC37C427-A609-4E28-BFCF-522B08F360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9040" y="1630591"/>
            <a:ext cx="1972291" cy="1359282"/>
          </a:xfrm>
          <a:prstGeom prst="rect">
            <a:avLst/>
          </a:prstGeom>
        </p:spPr>
      </p:pic>
      <p:pic>
        <p:nvPicPr>
          <p:cNvPr id="16" name="Picture 15" descr="A picture containing different, box, photo, items&#10;&#10;Description automatically generated">
            <a:extLst>
              <a:ext uri="{FF2B5EF4-FFF2-40B4-BE49-F238E27FC236}">
                <a16:creationId xmlns:a16="http://schemas.microsoft.com/office/drawing/2014/main" id="{F77815B0-A0A4-4403-866D-6A86613C7B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4165" y="2781835"/>
            <a:ext cx="1611197" cy="1208398"/>
          </a:xfrm>
          <a:prstGeom prst="rect">
            <a:avLst/>
          </a:prstGeom>
        </p:spPr>
      </p:pic>
      <p:sp>
        <p:nvSpPr>
          <p:cNvPr id="18" name="TextBox 17">
            <a:extLst>
              <a:ext uri="{FF2B5EF4-FFF2-40B4-BE49-F238E27FC236}">
                <a16:creationId xmlns:a16="http://schemas.microsoft.com/office/drawing/2014/main" id="{3C0A526C-0659-427D-9CFD-D1DEFDC858AE}"/>
              </a:ext>
            </a:extLst>
          </p:cNvPr>
          <p:cNvSpPr txBox="1"/>
          <p:nvPr/>
        </p:nvSpPr>
        <p:spPr>
          <a:xfrm>
            <a:off x="419470" y="1824760"/>
            <a:ext cx="5061857" cy="2800767"/>
          </a:xfrm>
          <a:prstGeom prst="rect">
            <a:avLst/>
          </a:prstGeom>
          <a:noFill/>
        </p:spPr>
        <p:txBody>
          <a:bodyPr wrap="square" rtlCol="0">
            <a:spAutoFit/>
          </a:bodyPr>
          <a:lstStyle/>
          <a:p>
            <a:r>
              <a:rPr lang="en-GB" sz="1600" dirty="0"/>
              <a:t>We follow the Story Time Phonics scheme underpinned by  Twinkl Phonics. In Year 1, we will rapidly move through recapping all of the sounds learned so far at the beginning of every phonics session and during small group work. Segmenting and blending will still be a focus so that children begin to do this rapidly and automatically to aid with fluent reading. </a:t>
            </a:r>
          </a:p>
          <a:p>
            <a:endParaRPr lang="en-GB" sz="1600" dirty="0"/>
          </a:p>
          <a:p>
            <a:r>
              <a:rPr lang="en-GB" sz="1600" dirty="0"/>
              <a:t>In phonics, we will be streaming so that those children who still need to revisit some sounds in more depth will have an opportunity to do so during their phonics lesson.</a:t>
            </a:r>
          </a:p>
        </p:txBody>
      </p:sp>
      <p:sp>
        <p:nvSpPr>
          <p:cNvPr id="7" name="TextBox 6">
            <a:extLst>
              <a:ext uri="{FF2B5EF4-FFF2-40B4-BE49-F238E27FC236}">
                <a16:creationId xmlns:a16="http://schemas.microsoft.com/office/drawing/2014/main" id="{875B866B-1A80-755A-3842-0ED2E334D0E2}"/>
              </a:ext>
            </a:extLst>
          </p:cNvPr>
          <p:cNvSpPr txBox="1"/>
          <p:nvPr/>
        </p:nvSpPr>
        <p:spPr>
          <a:xfrm>
            <a:off x="371802" y="315083"/>
            <a:ext cx="2540210" cy="923330"/>
          </a:xfrm>
          <a:prstGeom prst="rect">
            <a:avLst/>
          </a:prstGeom>
          <a:noFill/>
        </p:spPr>
        <p:txBody>
          <a:bodyPr wrap="square">
            <a:spAutoFit/>
          </a:bodyPr>
          <a:lstStyle/>
          <a:p>
            <a:r>
              <a:rPr lang="en-GB" sz="5400" b="1" u="sng" dirty="0">
                <a:solidFill>
                  <a:schemeClr val="accent6">
                    <a:lumMod val="50000"/>
                  </a:schemeClr>
                </a:solidFill>
                <a:latin typeface="Calibri" panose="020F0502020204030204" pitchFamily="34" charset="0"/>
                <a:cs typeface="Calibri" panose="020F0502020204030204" pitchFamily="34" charset="0"/>
              </a:rPr>
              <a:t>Phonics</a:t>
            </a:r>
          </a:p>
        </p:txBody>
      </p:sp>
    </p:spTree>
    <p:extLst>
      <p:ext uri="{BB962C8B-B14F-4D97-AF65-F5344CB8AC3E}">
        <p14:creationId xmlns:p14="http://schemas.microsoft.com/office/powerpoint/2010/main" val="4102349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 y="127363"/>
            <a:ext cx="8791302" cy="6603274"/>
          </a:xfrm>
          <a:prstGeom prst="rect">
            <a:avLst/>
          </a:prstGeom>
        </p:spPr>
      </p:pic>
      <p:sp>
        <p:nvSpPr>
          <p:cNvPr id="6" name="TextBox 5"/>
          <p:cNvSpPr txBox="1"/>
          <p:nvPr/>
        </p:nvSpPr>
        <p:spPr>
          <a:xfrm>
            <a:off x="261258" y="472658"/>
            <a:ext cx="6858000" cy="5262979"/>
          </a:xfrm>
          <a:prstGeom prst="rect">
            <a:avLst/>
          </a:prstGeom>
          <a:noFill/>
        </p:spPr>
        <p:txBody>
          <a:bodyPr wrap="square" rtlCol="0">
            <a:spAutoFit/>
          </a:bodyPr>
          <a:lstStyle/>
          <a:p>
            <a:pPr algn="ctr"/>
            <a:r>
              <a:rPr lang="en-GB" sz="2400" b="1" dirty="0"/>
              <a:t>The National Curriculum</a:t>
            </a:r>
          </a:p>
          <a:p>
            <a:r>
              <a:rPr lang="en-GB" sz="2400" dirty="0"/>
              <a:t>We provide a broad and balanced curriculum which includes teaching:</a:t>
            </a:r>
          </a:p>
          <a:p>
            <a:pPr marL="342900" indent="-342900">
              <a:buFont typeface="Arial" panose="020B0604020202020204" pitchFamily="34" charset="0"/>
              <a:buChar char="•"/>
            </a:pPr>
            <a:r>
              <a:rPr lang="en-GB" sz="2400" dirty="0"/>
              <a:t>English- grammar, spellings (including phonics), handwriting, reading and writing</a:t>
            </a:r>
          </a:p>
          <a:p>
            <a:pPr marL="342900" indent="-342900">
              <a:buFont typeface="Arial" panose="020B0604020202020204" pitchFamily="34" charset="0"/>
              <a:buChar char="•"/>
            </a:pPr>
            <a:r>
              <a:rPr lang="en-GB" sz="2400" dirty="0"/>
              <a:t>Maths</a:t>
            </a:r>
          </a:p>
          <a:p>
            <a:pPr marL="342900" indent="-342900">
              <a:buFont typeface="Arial" panose="020B0604020202020204" pitchFamily="34" charset="0"/>
              <a:buChar char="•"/>
            </a:pPr>
            <a:r>
              <a:rPr lang="en-GB" sz="2400" dirty="0"/>
              <a:t>Science</a:t>
            </a:r>
          </a:p>
          <a:p>
            <a:pPr marL="342900" indent="-342900">
              <a:buFont typeface="Arial" panose="020B0604020202020204" pitchFamily="34" charset="0"/>
              <a:buChar char="•"/>
            </a:pPr>
            <a:r>
              <a:rPr lang="en-GB" sz="2400" dirty="0"/>
              <a:t>Design Technology</a:t>
            </a:r>
          </a:p>
          <a:p>
            <a:pPr marL="342900" indent="-342900">
              <a:buFont typeface="Arial" panose="020B0604020202020204" pitchFamily="34" charset="0"/>
              <a:buChar char="•"/>
            </a:pPr>
            <a:r>
              <a:rPr lang="en-GB" sz="2400" dirty="0"/>
              <a:t>Art</a:t>
            </a:r>
          </a:p>
          <a:p>
            <a:pPr marL="342900" indent="-342900">
              <a:buFont typeface="Arial" panose="020B0604020202020204" pitchFamily="34" charset="0"/>
              <a:buChar char="•"/>
            </a:pPr>
            <a:r>
              <a:rPr lang="en-GB" sz="2400" dirty="0"/>
              <a:t>Music</a:t>
            </a:r>
          </a:p>
          <a:p>
            <a:pPr marL="342900" indent="-342900">
              <a:buFont typeface="Arial" panose="020B0604020202020204" pitchFamily="34" charset="0"/>
              <a:buChar char="•"/>
            </a:pPr>
            <a:r>
              <a:rPr lang="en-GB" sz="2400" dirty="0"/>
              <a:t>RE</a:t>
            </a:r>
          </a:p>
          <a:p>
            <a:pPr marL="342900" indent="-342900">
              <a:buFont typeface="Arial" panose="020B0604020202020204" pitchFamily="34" charset="0"/>
              <a:buChar char="•"/>
            </a:pPr>
            <a:r>
              <a:rPr lang="en-GB" sz="2400" dirty="0"/>
              <a:t>PE</a:t>
            </a:r>
          </a:p>
          <a:p>
            <a:pPr marL="342900" indent="-342900">
              <a:buFont typeface="Arial" panose="020B0604020202020204" pitchFamily="34" charset="0"/>
              <a:buChar char="•"/>
            </a:pPr>
            <a:r>
              <a:rPr lang="en-GB" sz="2400" dirty="0"/>
              <a:t>PSHE</a:t>
            </a:r>
          </a:p>
          <a:p>
            <a:pPr marL="342900" indent="-342900">
              <a:buFont typeface="Arial" panose="020B0604020202020204" pitchFamily="34" charset="0"/>
              <a:buChar char="•"/>
            </a:pPr>
            <a:r>
              <a:rPr lang="en-GB" sz="2400" dirty="0"/>
              <a:t>History and Geography</a:t>
            </a:r>
          </a:p>
        </p:txBody>
      </p:sp>
    </p:spTree>
    <p:extLst>
      <p:ext uri="{BB962C8B-B14F-4D97-AF65-F5344CB8AC3E}">
        <p14:creationId xmlns:p14="http://schemas.microsoft.com/office/powerpoint/2010/main" val="568251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508" y="316094"/>
            <a:ext cx="8516983" cy="6387737"/>
          </a:xfrm>
          <a:prstGeom prst="rect">
            <a:avLst/>
          </a:prstGeom>
        </p:spPr>
      </p:pic>
      <p:sp>
        <p:nvSpPr>
          <p:cNvPr id="6" name="TextBox 5"/>
          <p:cNvSpPr txBox="1"/>
          <p:nvPr/>
        </p:nvSpPr>
        <p:spPr>
          <a:xfrm>
            <a:off x="727892" y="725524"/>
            <a:ext cx="7492999" cy="5786199"/>
          </a:xfrm>
          <a:prstGeom prst="rect">
            <a:avLst/>
          </a:prstGeom>
          <a:noFill/>
        </p:spPr>
        <p:txBody>
          <a:bodyPr wrap="square" rtlCol="0">
            <a:spAutoFit/>
          </a:bodyPr>
          <a:lstStyle/>
          <a:p>
            <a:pPr algn="ctr"/>
            <a:r>
              <a:rPr lang="en-US" sz="2400" b="1" dirty="0">
                <a:solidFill>
                  <a:schemeClr val="accent6">
                    <a:lumMod val="50000"/>
                  </a:schemeClr>
                </a:solidFill>
                <a:latin typeface="Calibri" panose="020F0502020204030204" pitchFamily="34" charset="0"/>
                <a:cs typeface="Calibri" panose="020F0502020204030204" pitchFamily="34" charset="0"/>
              </a:rPr>
              <a:t>Meet the Beech Tree Class Team</a:t>
            </a:r>
          </a:p>
          <a:p>
            <a:pPr algn="ctr"/>
            <a:r>
              <a:rPr lang="en-US" sz="2400" b="1" dirty="0">
                <a:solidFill>
                  <a:schemeClr val="accent6">
                    <a:lumMod val="50000"/>
                  </a:schemeClr>
                </a:solidFill>
                <a:latin typeface="Calibri" panose="020F0502020204030204" pitchFamily="34" charset="0"/>
                <a:cs typeface="Calibri" panose="020F0502020204030204" pitchFamily="34" charset="0"/>
              </a:rPr>
              <a:t>(Year 1)</a:t>
            </a:r>
          </a:p>
          <a:p>
            <a:endParaRPr lang="en-US" sz="2400" b="1" dirty="0">
              <a:solidFill>
                <a:schemeClr val="accent6">
                  <a:lumMod val="50000"/>
                </a:schemeClr>
              </a:solidFill>
              <a:latin typeface="Calibri" panose="020F0502020204030204" pitchFamily="34" charset="0"/>
              <a:cs typeface="Calibri" panose="020F0502020204030204" pitchFamily="34" charset="0"/>
            </a:endParaRPr>
          </a:p>
          <a:p>
            <a:r>
              <a:rPr lang="en-US" sz="2400" dirty="0">
                <a:solidFill>
                  <a:schemeClr val="accent6">
                    <a:lumMod val="50000"/>
                  </a:schemeClr>
                </a:solidFill>
                <a:latin typeface="Calibri" panose="020F0502020204030204" pitchFamily="34" charset="0"/>
                <a:cs typeface="Calibri" panose="020F0502020204030204" pitchFamily="34" charset="0"/>
              </a:rPr>
              <a:t>Teacher</a:t>
            </a:r>
          </a:p>
          <a:p>
            <a:r>
              <a:rPr lang="en-US" sz="2400" dirty="0" err="1">
                <a:solidFill>
                  <a:schemeClr val="accent6">
                    <a:lumMod val="50000"/>
                  </a:schemeClr>
                </a:solidFill>
                <a:latin typeface="Calibri" panose="020F0502020204030204" pitchFamily="34" charset="0"/>
                <a:cs typeface="Calibri" panose="020F0502020204030204" pitchFamily="34" charset="0"/>
              </a:rPr>
              <a:t>Mrs</a:t>
            </a:r>
            <a:r>
              <a:rPr lang="en-US" sz="2400" dirty="0">
                <a:solidFill>
                  <a:schemeClr val="accent6">
                    <a:lumMod val="50000"/>
                  </a:schemeClr>
                </a:solidFill>
                <a:latin typeface="Calibri" panose="020F0502020204030204" pitchFamily="34" charset="0"/>
                <a:cs typeface="Calibri" panose="020F0502020204030204" pitchFamily="34" charset="0"/>
              </a:rPr>
              <a:t> Moore</a:t>
            </a:r>
          </a:p>
          <a:p>
            <a:endParaRPr lang="en-US" sz="2400" dirty="0">
              <a:solidFill>
                <a:schemeClr val="accent6">
                  <a:lumMod val="50000"/>
                </a:schemeClr>
              </a:solidFill>
              <a:latin typeface="Calibri" panose="020F0502020204030204" pitchFamily="34" charset="0"/>
              <a:cs typeface="Calibri" panose="020F0502020204030204" pitchFamily="34" charset="0"/>
            </a:endParaRPr>
          </a:p>
          <a:p>
            <a:r>
              <a:rPr lang="en-US" sz="2400" dirty="0">
                <a:solidFill>
                  <a:schemeClr val="accent6">
                    <a:lumMod val="50000"/>
                  </a:schemeClr>
                </a:solidFill>
                <a:latin typeface="Calibri" panose="020F0502020204030204" pitchFamily="34" charset="0"/>
                <a:cs typeface="Calibri" panose="020F0502020204030204" pitchFamily="34" charset="0"/>
              </a:rPr>
              <a:t>Teaching Assistant</a:t>
            </a:r>
          </a:p>
          <a:p>
            <a:r>
              <a:rPr lang="en-US" sz="2400" dirty="0" err="1">
                <a:solidFill>
                  <a:schemeClr val="accent6">
                    <a:lumMod val="50000"/>
                  </a:schemeClr>
                </a:solidFill>
                <a:latin typeface="Calibri" panose="020F0502020204030204" pitchFamily="34" charset="0"/>
                <a:cs typeface="Calibri" panose="020F0502020204030204" pitchFamily="34" charset="0"/>
              </a:rPr>
              <a:t>Mrs</a:t>
            </a:r>
            <a:r>
              <a:rPr lang="en-US" sz="2400" dirty="0">
                <a:solidFill>
                  <a:schemeClr val="accent6">
                    <a:lumMod val="50000"/>
                  </a:schemeClr>
                </a:solidFill>
                <a:latin typeface="Calibri" panose="020F0502020204030204" pitchFamily="34" charset="0"/>
                <a:cs typeface="Calibri" panose="020F0502020204030204" pitchFamily="34" charset="0"/>
              </a:rPr>
              <a:t> Bell/ </a:t>
            </a:r>
            <a:r>
              <a:rPr lang="en-US" sz="2400" dirty="0" err="1">
                <a:solidFill>
                  <a:schemeClr val="accent6">
                    <a:lumMod val="50000"/>
                  </a:schemeClr>
                </a:solidFill>
                <a:latin typeface="Calibri" panose="020F0502020204030204" pitchFamily="34" charset="0"/>
                <a:cs typeface="Calibri" panose="020F0502020204030204" pitchFamily="34" charset="0"/>
              </a:rPr>
              <a:t>Mrs</a:t>
            </a:r>
            <a:r>
              <a:rPr lang="en-US" sz="2400" dirty="0">
                <a:solidFill>
                  <a:schemeClr val="accent6">
                    <a:lumMod val="50000"/>
                  </a:schemeClr>
                </a:solidFill>
                <a:latin typeface="Calibri" panose="020F0502020204030204" pitchFamily="34" charset="0"/>
                <a:cs typeface="Calibri" panose="020F0502020204030204" pitchFamily="34" charset="0"/>
              </a:rPr>
              <a:t> Casey</a:t>
            </a:r>
          </a:p>
          <a:p>
            <a:endParaRPr lang="en-US" sz="2400" dirty="0">
              <a:solidFill>
                <a:schemeClr val="accent6">
                  <a:lumMod val="50000"/>
                </a:schemeClr>
              </a:solidFill>
              <a:latin typeface="Calibri" panose="020F0502020204030204" pitchFamily="34" charset="0"/>
              <a:cs typeface="Calibri" panose="020F0502020204030204" pitchFamily="34" charset="0"/>
            </a:endParaRPr>
          </a:p>
          <a:p>
            <a:r>
              <a:rPr lang="en-US" dirty="0">
                <a:solidFill>
                  <a:schemeClr val="accent6">
                    <a:lumMod val="50000"/>
                  </a:schemeClr>
                </a:solidFill>
                <a:latin typeface="Calibri" panose="020F0502020204030204" pitchFamily="34" charset="0"/>
                <a:cs typeface="Calibri" panose="020F0502020204030204" pitchFamily="34" charset="0"/>
              </a:rPr>
              <a:t>                                             </a:t>
            </a:r>
            <a:endParaRPr lang="en-US" sz="2000" dirty="0">
              <a:solidFill>
                <a:schemeClr val="accent6">
                  <a:lumMod val="50000"/>
                </a:schemeClr>
              </a:solidFill>
              <a:latin typeface="Calibri" panose="020F0502020204030204" pitchFamily="34" charset="0"/>
              <a:cs typeface="Calibri" panose="020F0502020204030204" pitchFamily="34" charset="0"/>
            </a:endParaRPr>
          </a:p>
          <a:p>
            <a:endParaRPr lang="en-US" sz="2000" dirty="0">
              <a:solidFill>
                <a:schemeClr val="accent6">
                  <a:lumMod val="50000"/>
                </a:schemeClr>
              </a:solidFill>
              <a:latin typeface="Calibri" panose="020F0502020204030204" pitchFamily="34" charset="0"/>
              <a:cs typeface="Calibri" panose="020F0502020204030204" pitchFamily="34" charset="0"/>
            </a:endParaRPr>
          </a:p>
          <a:p>
            <a:endParaRPr lang="en-US" sz="2000" dirty="0">
              <a:solidFill>
                <a:schemeClr val="accent6">
                  <a:lumMod val="50000"/>
                </a:schemeClr>
              </a:solidFill>
              <a:latin typeface="Calibri" panose="020F0502020204030204" pitchFamily="34" charset="0"/>
              <a:cs typeface="Calibri" panose="020F0502020204030204" pitchFamily="34" charset="0"/>
            </a:endParaRPr>
          </a:p>
          <a:p>
            <a:endParaRPr lang="en-US" sz="2400" dirty="0">
              <a:latin typeface="Comic Sans MS" panose="030F0702030302020204" pitchFamily="66" charset="0"/>
            </a:endParaRPr>
          </a:p>
          <a:p>
            <a:endParaRPr lang="en-US" sz="2400" dirty="0">
              <a:latin typeface="Comic Sans MS" panose="030F0702030302020204" pitchFamily="66" charset="0"/>
            </a:endParaRPr>
          </a:p>
          <a:p>
            <a:endParaRPr lang="en-GB" sz="4800" dirty="0">
              <a:latin typeface="Comic Sans MS" panose="030F0702030302020204" pitchFamily="66" charset="0"/>
            </a:endParaRPr>
          </a:p>
        </p:txBody>
      </p:sp>
      <p:pic>
        <p:nvPicPr>
          <p:cNvPr id="10" name="Picture 9">
            <a:extLst>
              <a:ext uri="{FF2B5EF4-FFF2-40B4-BE49-F238E27FC236}">
                <a16:creationId xmlns:a16="http://schemas.microsoft.com/office/drawing/2014/main" id="{41A583D5-4D07-45A6-8D81-7684BDB5FD59}"/>
              </a:ext>
            </a:extLst>
          </p:cNvPr>
          <p:cNvPicPr>
            <a:picLocks noChangeAspect="1"/>
          </p:cNvPicPr>
          <p:nvPr/>
        </p:nvPicPr>
        <p:blipFill>
          <a:blip r:embed="rId3"/>
          <a:stretch>
            <a:fillRect/>
          </a:stretch>
        </p:blipFill>
        <p:spPr>
          <a:xfrm>
            <a:off x="533400" y="4808383"/>
            <a:ext cx="1887817" cy="1717693"/>
          </a:xfrm>
          <a:prstGeom prst="rect">
            <a:avLst/>
          </a:prstGeom>
        </p:spPr>
      </p:pic>
      <p:pic>
        <p:nvPicPr>
          <p:cNvPr id="1026" name="Picture 2">
            <a:extLst>
              <a:ext uri="{FF2B5EF4-FFF2-40B4-BE49-F238E27FC236}">
                <a16:creationId xmlns:a16="http://schemas.microsoft.com/office/drawing/2014/main" id="{1BF5F9D2-1133-41A7-AC09-A1C9D131FB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8791" y="1928632"/>
            <a:ext cx="2007236" cy="2188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86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49" y="208326"/>
            <a:ext cx="8791302" cy="6603274"/>
          </a:xfrm>
          <a:prstGeom prst="rect">
            <a:avLst/>
          </a:prstGeom>
        </p:spPr>
      </p:pic>
      <p:sp>
        <p:nvSpPr>
          <p:cNvPr id="6" name="TextBox 5"/>
          <p:cNvSpPr txBox="1"/>
          <p:nvPr/>
        </p:nvSpPr>
        <p:spPr>
          <a:xfrm>
            <a:off x="400605" y="397474"/>
            <a:ext cx="6689511" cy="5632311"/>
          </a:xfrm>
          <a:prstGeom prst="rect">
            <a:avLst/>
          </a:prstGeom>
          <a:noFill/>
        </p:spPr>
        <p:txBody>
          <a:bodyPr wrap="square" rtlCol="0">
            <a:spAutoFit/>
          </a:bodyPr>
          <a:lstStyle/>
          <a:p>
            <a:pPr algn="ctr"/>
            <a:r>
              <a:rPr lang="en-US" sz="2400" b="1" u="sng" dirty="0">
                <a:solidFill>
                  <a:schemeClr val="accent6">
                    <a:lumMod val="50000"/>
                  </a:schemeClr>
                </a:solidFill>
                <a:latin typeface="Calibri" panose="020F0502020204030204" pitchFamily="34" charset="0"/>
                <a:cs typeface="Calibri" panose="020F0502020204030204" pitchFamily="34" charset="0"/>
              </a:rPr>
              <a:t>Outdoor Learning and Forest School</a:t>
            </a:r>
          </a:p>
          <a:p>
            <a:endParaRPr lang="en-US" sz="1600" b="1" u="sng" dirty="0">
              <a:solidFill>
                <a:schemeClr val="accent6">
                  <a:lumMod val="50000"/>
                </a:schemeClr>
              </a:solidFill>
              <a:latin typeface="Calibri" panose="020F0502020204030204" pitchFamily="34" charset="0"/>
              <a:cs typeface="Calibri" panose="020F0502020204030204" pitchFamily="34" charset="0"/>
            </a:endParaRPr>
          </a:p>
          <a:p>
            <a:r>
              <a:rPr lang="en-US" sz="2000" dirty="0">
                <a:solidFill>
                  <a:schemeClr val="accent6">
                    <a:lumMod val="50000"/>
                  </a:schemeClr>
                </a:solidFill>
                <a:latin typeface="Calibri" panose="020F0502020204030204" pitchFamily="34" charset="0"/>
                <a:cs typeface="Calibri" panose="020F0502020204030204" pitchFamily="34" charset="0"/>
              </a:rPr>
              <a:t>In Year 1, children will have ample opportunities for outdoor learning and will be having regular forest school sessions. Our outdoor learning will include cross curricular links with the following:</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Education for social responsibility (ESR)</a:t>
            </a:r>
          </a:p>
          <a:p>
            <a:pPr marL="342900" indent="-342900">
              <a:buFont typeface="Arial" panose="020B0604020202020204" pitchFamily="34" charset="0"/>
              <a:buChar char="•"/>
            </a:pPr>
            <a:r>
              <a:rPr lang="en-US" sz="2400" dirty="0"/>
              <a:t>Science</a:t>
            </a:r>
          </a:p>
          <a:p>
            <a:pPr marL="342900" indent="-342900">
              <a:buFont typeface="Arial" panose="020B0604020202020204" pitchFamily="34" charset="0"/>
              <a:buChar char="•"/>
            </a:pPr>
            <a:r>
              <a:rPr lang="en-US" sz="2400" dirty="0"/>
              <a:t>Design Technology</a:t>
            </a:r>
          </a:p>
          <a:p>
            <a:pPr marL="342900" indent="-342900">
              <a:buFont typeface="Arial" panose="020B0604020202020204" pitchFamily="34" charset="0"/>
              <a:buChar char="•"/>
            </a:pPr>
            <a:r>
              <a:rPr lang="en-US" sz="2400" dirty="0"/>
              <a:t>Art</a:t>
            </a:r>
          </a:p>
          <a:p>
            <a:pPr marL="342900" indent="-342900">
              <a:buFont typeface="Arial" panose="020B0604020202020204" pitchFamily="34" charset="0"/>
              <a:buChar char="•"/>
            </a:pPr>
            <a:r>
              <a:rPr lang="en-US" sz="2400" dirty="0"/>
              <a:t>Geography</a:t>
            </a:r>
          </a:p>
          <a:p>
            <a:pPr marL="342900" indent="-342900">
              <a:buFont typeface="Arial" panose="020B0604020202020204" pitchFamily="34" charset="0"/>
              <a:buChar char="•"/>
            </a:pPr>
            <a:r>
              <a:rPr lang="en-US" sz="2400" dirty="0"/>
              <a:t>English</a:t>
            </a:r>
          </a:p>
          <a:p>
            <a:pPr marL="342900" indent="-342900">
              <a:buFont typeface="Arial" panose="020B0604020202020204" pitchFamily="34" charset="0"/>
              <a:buChar char="•"/>
            </a:pPr>
            <a:r>
              <a:rPr lang="en-US" sz="2400" dirty="0"/>
              <a:t>Maths</a:t>
            </a:r>
          </a:p>
          <a:p>
            <a:endParaRPr lang="en-US" sz="2400" dirty="0">
              <a:latin typeface="Comic Sans MS" panose="030F0702030302020204" pitchFamily="66" charset="0"/>
            </a:endParaRPr>
          </a:p>
          <a:p>
            <a:endParaRPr lang="en-US" sz="2400" dirty="0">
              <a:latin typeface="Comic Sans MS" panose="030F0702030302020204" pitchFamily="66" charset="0"/>
            </a:endParaRPr>
          </a:p>
          <a:p>
            <a:endParaRPr lang="en-GB" sz="2400" dirty="0">
              <a:latin typeface="Comic Sans MS" panose="030F0702030302020204" pitchFamily="66" charset="0"/>
            </a:endParaRPr>
          </a:p>
        </p:txBody>
      </p:sp>
    </p:spTree>
    <p:extLst>
      <p:ext uri="{BB962C8B-B14F-4D97-AF65-F5344CB8AC3E}">
        <p14:creationId xmlns:p14="http://schemas.microsoft.com/office/powerpoint/2010/main" val="4124631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 y="87495"/>
            <a:ext cx="8791302" cy="6603274"/>
          </a:xfrm>
          <a:prstGeom prst="rect">
            <a:avLst/>
          </a:prstGeom>
        </p:spPr>
      </p:pic>
      <p:sp>
        <p:nvSpPr>
          <p:cNvPr id="6" name="TextBox 5"/>
          <p:cNvSpPr txBox="1"/>
          <p:nvPr/>
        </p:nvSpPr>
        <p:spPr>
          <a:xfrm>
            <a:off x="504967" y="827481"/>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5" name="TextBox 4"/>
          <p:cNvSpPr txBox="1"/>
          <p:nvPr/>
        </p:nvSpPr>
        <p:spPr>
          <a:xfrm>
            <a:off x="467201" y="324475"/>
            <a:ext cx="6287719" cy="5262979"/>
          </a:xfrm>
          <a:prstGeom prst="rect">
            <a:avLst/>
          </a:prstGeom>
          <a:noFill/>
        </p:spPr>
        <p:txBody>
          <a:bodyPr wrap="square" rtlCol="0">
            <a:spAutoFit/>
          </a:bodyPr>
          <a:lstStyle/>
          <a:p>
            <a:r>
              <a:rPr lang="en-US" sz="2400" b="1" u="sng" dirty="0">
                <a:solidFill>
                  <a:schemeClr val="accent6">
                    <a:lumMod val="50000"/>
                  </a:schemeClr>
                </a:solidFill>
                <a:latin typeface="Calibri" panose="020F0502020204030204" pitchFamily="34" charset="0"/>
                <a:cs typeface="Calibri" panose="020F0502020204030204" pitchFamily="34" charset="0"/>
              </a:rPr>
              <a:t>Assessments, parents evenings and learning journeys</a:t>
            </a:r>
          </a:p>
          <a:p>
            <a:endParaRPr lang="en-US" sz="2400" u="sng" dirty="0">
              <a:solidFill>
                <a:schemeClr val="accent6">
                  <a:lumMod val="5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Phonics Screening Check in the Summer Term </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Parents evenings x2 and termly ‘book looks’</a:t>
            </a:r>
          </a:p>
          <a:p>
            <a:pPr marL="342900" indent="-342900">
              <a:buFont typeface="Arial" panose="020B0604020202020204" pitchFamily="34" charset="0"/>
              <a:buChar char="•"/>
            </a:pPr>
            <a:r>
              <a:rPr lang="en-US" sz="2400">
                <a:latin typeface="Calibri" panose="020F0502020204030204" pitchFamily="34" charset="0"/>
                <a:cs typeface="Calibri" panose="020F0502020204030204" pitchFamily="34" charset="0"/>
              </a:rPr>
              <a:t>Termly report cards (PUCS) </a:t>
            </a: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End of year report assessed against the expectations for Year 1</a:t>
            </a:r>
          </a:p>
          <a:p>
            <a:endParaRPr lang="en-US" sz="2400" dirty="0">
              <a:solidFill>
                <a:schemeClr val="accent6">
                  <a:lumMod val="50000"/>
                </a:schemeClr>
              </a:solidFill>
              <a:latin typeface="Calibri" panose="020F0502020204030204" pitchFamily="34" charset="0"/>
              <a:cs typeface="Calibri" panose="020F0502020204030204" pitchFamily="34" charset="0"/>
            </a:endParaRPr>
          </a:p>
          <a:p>
            <a:r>
              <a:rPr lang="en-US" sz="2400" dirty="0">
                <a:solidFill>
                  <a:schemeClr val="accent6">
                    <a:lumMod val="50000"/>
                  </a:schemeClr>
                </a:solidFill>
                <a:latin typeface="Calibri" panose="020F0502020204030204" pitchFamily="34" charset="0"/>
                <a:cs typeface="Calibri" panose="020F0502020204030204" pitchFamily="34" charset="0"/>
              </a:rPr>
              <a:t>We will also complete ongoing assessments to inform our planning. This may include things like live marking, show of whiteboards, questions and quizzes.</a:t>
            </a:r>
          </a:p>
          <a:p>
            <a:pPr marL="342900" indent="-342900">
              <a:buFont typeface="Arial" panose="020B0604020202020204" pitchFamily="34" charset="0"/>
              <a:buChar char="•"/>
            </a:pPr>
            <a:endParaRPr lang="en-GB" sz="2400" dirty="0">
              <a:solidFill>
                <a:schemeClr val="accent6">
                  <a:lumMod val="50000"/>
                </a:schemeClr>
              </a:solidFill>
              <a:latin typeface="Comic Sans MS" panose="030F0702030302020204" pitchFamily="66" charset="0"/>
            </a:endParaRPr>
          </a:p>
        </p:txBody>
      </p:sp>
      <p:pic>
        <p:nvPicPr>
          <p:cNvPr id="8" name="Picture 7" descr="A picture containing person, indoor, child, small&#10;&#10;Description automatically generated">
            <a:extLst>
              <a:ext uri="{FF2B5EF4-FFF2-40B4-BE49-F238E27FC236}">
                <a16:creationId xmlns:a16="http://schemas.microsoft.com/office/drawing/2014/main" id="{D19A806A-C997-404C-92CF-FFF60DA32C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2686" y="1076643"/>
            <a:ext cx="1921880" cy="1441410"/>
          </a:xfrm>
          <a:prstGeom prst="rect">
            <a:avLst/>
          </a:prstGeom>
        </p:spPr>
      </p:pic>
      <p:pic>
        <p:nvPicPr>
          <p:cNvPr id="10" name="Picture 9" descr="A picture containing person, child, little, girl&#10;&#10;Description automatically generated">
            <a:extLst>
              <a:ext uri="{FF2B5EF4-FFF2-40B4-BE49-F238E27FC236}">
                <a16:creationId xmlns:a16="http://schemas.microsoft.com/office/drawing/2014/main" id="{FC42E2DD-9EE8-4AB6-94DA-E64AEAAED5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6215" y="2938251"/>
            <a:ext cx="1921880" cy="1441410"/>
          </a:xfrm>
          <a:prstGeom prst="rect">
            <a:avLst/>
          </a:prstGeom>
        </p:spPr>
      </p:pic>
    </p:spTree>
    <p:extLst>
      <p:ext uri="{BB962C8B-B14F-4D97-AF65-F5344CB8AC3E}">
        <p14:creationId xmlns:p14="http://schemas.microsoft.com/office/powerpoint/2010/main" val="1017475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 y="45291"/>
            <a:ext cx="8791302" cy="6603274"/>
          </a:xfrm>
          <a:prstGeom prst="rect">
            <a:avLst/>
          </a:prstGeom>
        </p:spPr>
      </p:pic>
      <p:sp>
        <p:nvSpPr>
          <p:cNvPr id="6" name="TextBox 5"/>
          <p:cNvSpPr txBox="1"/>
          <p:nvPr/>
        </p:nvSpPr>
        <p:spPr>
          <a:xfrm>
            <a:off x="504967" y="827481"/>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5" name="Title 1">
            <a:extLst>
              <a:ext uri="{FF2B5EF4-FFF2-40B4-BE49-F238E27FC236}">
                <a16:creationId xmlns:a16="http://schemas.microsoft.com/office/drawing/2014/main" id="{B3EBCC6A-06DB-8C39-93D8-D2C29811C1EF}"/>
              </a:ext>
            </a:extLst>
          </p:cNvPr>
          <p:cNvSpPr txBox="1">
            <a:spLocks/>
          </p:cNvSpPr>
          <p:nvPr/>
        </p:nvSpPr>
        <p:spPr>
          <a:xfrm>
            <a:off x="161778" y="1186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If things aren’t going so well</a:t>
            </a:r>
            <a:r>
              <a:rPr lang="en-GB" dirty="0">
                <a:solidFill>
                  <a:sysClr val="windowText" lastClr="000000"/>
                </a:solidFill>
                <a:latin typeface="Calibri Light" panose="020F0302020204030204"/>
              </a:rPr>
              <a:t>…</a:t>
            </a:r>
            <a:endParaRPr kumimoji="0" lang="en-GB"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7" name="Content Placeholder 2">
            <a:extLst>
              <a:ext uri="{FF2B5EF4-FFF2-40B4-BE49-F238E27FC236}">
                <a16:creationId xmlns:a16="http://schemas.microsoft.com/office/drawing/2014/main" id="{BAC0A9EA-F95E-46F2-7279-D529E6EA10CD}"/>
              </a:ext>
            </a:extLst>
          </p:cNvPr>
          <p:cNvSpPr txBox="1">
            <a:spLocks/>
          </p:cNvSpPr>
          <p:nvPr/>
        </p:nvSpPr>
        <p:spPr>
          <a:xfrm>
            <a:off x="261258" y="1475392"/>
            <a:ext cx="7082077" cy="435133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Please do come and talk to </a:t>
            </a:r>
            <a:r>
              <a:rPr lang="en-GB" sz="2000" dirty="0">
                <a:solidFill>
                  <a:sysClr val="windowText" lastClr="000000"/>
                </a:solidFill>
                <a:latin typeface="Calibri" panose="020F0502020204030204"/>
              </a:rPr>
              <a:t>us</a:t>
            </a:r>
            <a:b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lang="en-GB" sz="2000" dirty="0">
                <a:solidFill>
                  <a:sysClr val="windowText" lastClr="000000"/>
                </a:solidFill>
                <a:latin typeface="Calibri" panose="020F0502020204030204"/>
              </a:rPr>
              <a:t>In the morning,</a:t>
            </a: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on the door can be busy, but </a:t>
            </a:r>
            <a:r>
              <a:rPr lang="en-GB" sz="2000" dirty="0">
                <a:solidFill>
                  <a:sysClr val="windowText" lastClr="000000"/>
                </a:solidFill>
                <a:latin typeface="Calibri" panose="020F0502020204030204"/>
              </a:rPr>
              <a:t>if it is urgent, please let us or the office know. You can make an appointment through the office. </a:t>
            </a: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They have access to our diaries and also can pass a message on. </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Please speak to your child’s class teacher first, as we work with your child everyday. If the class teacher is not available please speak to Mrs Debono as the KS1 lead. </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If you continue to have concerns you can then, after speaking to the class teacher, speak to Mrs Debono, KS1 lead and assistant head or Mrs Christmas (assistant head for inclusion) and if you still do not feel that the matter is resolved, please </a:t>
            </a:r>
            <a:r>
              <a:rPr lang="en-GB" sz="2000" dirty="0">
                <a:solidFill>
                  <a:sysClr val="windowText" lastClr="000000"/>
                </a:solidFill>
                <a:latin typeface="Calibri" panose="020F0502020204030204"/>
              </a:rPr>
              <a:t>speak</a:t>
            </a: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to Mrs Dance. </a:t>
            </a:r>
            <a:r>
              <a:rPr lang="en-GB" sz="2000" dirty="0">
                <a:solidFill>
                  <a:sysClr val="windowText" lastClr="000000"/>
                </a:solidFill>
                <a:latin typeface="Calibri" panose="020F0502020204030204"/>
              </a:rPr>
              <a:t>W</a:t>
            </a: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e have a formal complaints policy on our website. </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Please email, telephone or tell us if there is anything we need to know about your child or any change of circumstances. </a:t>
            </a:r>
            <a:endPar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789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778" y="127363"/>
            <a:ext cx="8791302" cy="6603274"/>
          </a:xfrm>
          <a:prstGeom prst="rect">
            <a:avLst/>
          </a:prstGeom>
        </p:spPr>
      </p:pic>
      <p:sp>
        <p:nvSpPr>
          <p:cNvPr id="6" name="TextBox 5"/>
          <p:cNvSpPr txBox="1"/>
          <p:nvPr/>
        </p:nvSpPr>
        <p:spPr>
          <a:xfrm>
            <a:off x="504967" y="1014078"/>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5" name="Title 1">
            <a:extLst>
              <a:ext uri="{FF2B5EF4-FFF2-40B4-BE49-F238E27FC236}">
                <a16:creationId xmlns:a16="http://schemas.microsoft.com/office/drawing/2014/main" id="{B3EBCC6A-06DB-8C39-93D8-D2C29811C1EF}"/>
              </a:ext>
            </a:extLst>
          </p:cNvPr>
          <p:cNvSpPr txBox="1">
            <a:spLocks/>
          </p:cNvSpPr>
          <p:nvPr/>
        </p:nvSpPr>
        <p:spPr>
          <a:xfrm>
            <a:off x="161778" y="367506"/>
            <a:ext cx="6872068" cy="1503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Other notices:</a:t>
            </a:r>
          </a:p>
        </p:txBody>
      </p:sp>
      <p:sp>
        <p:nvSpPr>
          <p:cNvPr id="7" name="Content Placeholder 2">
            <a:extLst>
              <a:ext uri="{FF2B5EF4-FFF2-40B4-BE49-F238E27FC236}">
                <a16:creationId xmlns:a16="http://schemas.microsoft.com/office/drawing/2014/main" id="{BAC0A9EA-F95E-46F2-7279-D529E6EA10CD}"/>
              </a:ext>
            </a:extLst>
          </p:cNvPr>
          <p:cNvSpPr txBox="1">
            <a:spLocks/>
          </p:cNvSpPr>
          <p:nvPr/>
        </p:nvSpPr>
        <p:spPr>
          <a:xfrm>
            <a:off x="261258" y="2026813"/>
            <a:ext cx="7082077"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First aid:</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We will </a:t>
            </a:r>
            <a:r>
              <a:rPr lang="en-GB" dirty="0">
                <a:solidFill>
                  <a:sysClr val="windowText" lastClr="000000"/>
                </a:solidFill>
                <a:latin typeface="Calibri" panose="020F0502020204030204"/>
              </a:rPr>
              <a:t>notify</a:t>
            </a:r>
            <a:r>
              <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you </a:t>
            </a:r>
            <a:r>
              <a:rPr lang="en-GB" dirty="0">
                <a:solidFill>
                  <a:sysClr val="windowText" lastClr="000000"/>
                </a:solidFill>
                <a:latin typeface="Calibri" panose="020F0502020204030204"/>
              </a:rPr>
              <a:t>of</a:t>
            </a:r>
            <a:r>
              <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 head injury or if we feel your child needs to be collected, as stated in our policy.</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GB" dirty="0">
                <a:solidFill>
                  <a:sysClr val="windowText" lastClr="000000"/>
                </a:solidFill>
                <a:latin typeface="Calibri" panose="020F0502020204030204"/>
              </a:rPr>
              <a:t>You will receive a message, if your child has been given first aid. </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487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508" y="152697"/>
            <a:ext cx="8516983" cy="6387737"/>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8" name="TextBox 7"/>
          <p:cNvSpPr txBox="1"/>
          <p:nvPr/>
        </p:nvSpPr>
        <p:spPr>
          <a:xfrm>
            <a:off x="538089" y="493125"/>
            <a:ext cx="5556271" cy="5816977"/>
          </a:xfrm>
          <a:prstGeom prst="rect">
            <a:avLst/>
          </a:prstGeom>
          <a:noFill/>
        </p:spPr>
        <p:txBody>
          <a:bodyPr wrap="square" rtlCol="0">
            <a:spAutoFit/>
          </a:bodyPr>
          <a:lstStyle/>
          <a:p>
            <a:pPr algn="ctr"/>
            <a:r>
              <a:rPr lang="en-US" sz="3600" b="1" u="sng" dirty="0">
                <a:solidFill>
                  <a:schemeClr val="accent6">
                    <a:lumMod val="50000"/>
                  </a:schemeClr>
                </a:solidFill>
                <a:latin typeface="Calibri" panose="020F0502020204030204" pitchFamily="34" charset="0"/>
                <a:cs typeface="Calibri" panose="020F0502020204030204" pitchFamily="34" charset="0"/>
              </a:rPr>
              <a:t>Safeguarding</a:t>
            </a:r>
          </a:p>
          <a:p>
            <a:endParaRPr lang="en-US" sz="2800" dirty="0">
              <a:solidFill>
                <a:schemeClr val="accent6">
                  <a:lumMod val="50000"/>
                </a:schemeClr>
              </a:solidFill>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We aim to promote wellbeing and maintain a safe, secure and caring environment where everyone is treated with respect.</a:t>
            </a:r>
          </a:p>
          <a:p>
            <a:endParaRPr lang="en-US" sz="2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If you have any concerns about a child please report it to </a:t>
            </a:r>
            <a:r>
              <a:rPr lang="en-US" sz="2400" b="1" dirty="0" err="1">
                <a:latin typeface="Calibri" panose="020F0502020204030204" pitchFamily="34" charset="0"/>
                <a:cs typeface="Calibri" panose="020F0502020204030204" pitchFamily="34" charset="0"/>
              </a:rPr>
              <a:t>Mrs</a:t>
            </a:r>
            <a:r>
              <a:rPr lang="en-US" sz="2400" b="1" dirty="0">
                <a:latin typeface="Calibri" panose="020F0502020204030204" pitchFamily="34" charset="0"/>
                <a:cs typeface="Calibri" panose="020F0502020204030204" pitchFamily="34" charset="0"/>
              </a:rPr>
              <a:t> L Dance </a:t>
            </a:r>
            <a:r>
              <a:rPr lang="en-US" sz="2400" dirty="0">
                <a:latin typeface="Calibri" panose="020F0502020204030204" pitchFamily="34" charset="0"/>
                <a:cs typeface="Calibri" panose="020F0502020204030204" pitchFamily="34" charset="0"/>
              </a:rPr>
              <a:t>as the designated safeguarding lead. You can also report your concerns to </a:t>
            </a:r>
            <a:r>
              <a:rPr lang="en-US" sz="2400" b="1" dirty="0" err="1">
                <a:latin typeface="Calibri" panose="020F0502020204030204" pitchFamily="34" charset="0"/>
                <a:cs typeface="Calibri" panose="020F0502020204030204" pitchFamily="34" charset="0"/>
              </a:rPr>
              <a:t>Mrs</a:t>
            </a:r>
            <a:r>
              <a:rPr lang="en-US" sz="2400" b="1" dirty="0">
                <a:latin typeface="Calibri" panose="020F0502020204030204" pitchFamily="34" charset="0"/>
                <a:cs typeface="Calibri" panose="020F0502020204030204" pitchFamily="34" charset="0"/>
              </a:rPr>
              <a:t> Christmas, </a:t>
            </a:r>
            <a:r>
              <a:rPr lang="en-US" sz="2400" b="1" dirty="0" err="1">
                <a:latin typeface="Calibri" panose="020F0502020204030204" pitchFamily="34" charset="0"/>
                <a:cs typeface="Calibri" panose="020F0502020204030204" pitchFamily="34" charset="0"/>
              </a:rPr>
              <a:t>Mr</a:t>
            </a:r>
            <a:r>
              <a:rPr lang="en-US" sz="2400" b="1" dirty="0">
                <a:latin typeface="Calibri" panose="020F0502020204030204" pitchFamily="34" charset="0"/>
                <a:cs typeface="Calibri" panose="020F0502020204030204" pitchFamily="34" charset="0"/>
              </a:rPr>
              <a:t> Hanks or </a:t>
            </a:r>
            <a:r>
              <a:rPr lang="en-US" sz="2400" b="1" dirty="0" err="1">
                <a:latin typeface="Calibri" panose="020F0502020204030204" pitchFamily="34" charset="0"/>
                <a:cs typeface="Calibri" panose="020F0502020204030204" pitchFamily="34" charset="0"/>
              </a:rPr>
              <a:t>Mrs</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Tkocz</a:t>
            </a:r>
            <a:r>
              <a:rPr lang="en-US" sz="2400" b="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if Mrs Dance is not available.  </a:t>
            </a:r>
          </a:p>
          <a:p>
            <a:pPr algn="ctr"/>
            <a:endParaRPr lang="en-GB" sz="2400" dirty="0">
              <a:solidFill>
                <a:schemeClr val="accent6">
                  <a:lumMod val="50000"/>
                </a:schemeClr>
              </a:solidFill>
              <a:latin typeface="Comic Sans MS" panose="030F0702030302020204" pitchFamily="66" charset="0"/>
            </a:endParaRPr>
          </a:p>
        </p:txBody>
      </p:sp>
      <p:pic>
        <p:nvPicPr>
          <p:cNvPr id="7" name="Picture 6">
            <a:extLst>
              <a:ext uri="{FF2B5EF4-FFF2-40B4-BE49-F238E27FC236}">
                <a16:creationId xmlns:a16="http://schemas.microsoft.com/office/drawing/2014/main" id="{F5013D63-165F-41C9-B7BA-AC7CC15F7BD2}"/>
              </a:ext>
            </a:extLst>
          </p:cNvPr>
          <p:cNvPicPr>
            <a:picLocks noChangeAspect="1"/>
          </p:cNvPicPr>
          <p:nvPr/>
        </p:nvPicPr>
        <p:blipFill rotWithShape="1">
          <a:blip r:embed="rId3"/>
          <a:srcRect t="11130"/>
          <a:stretch/>
        </p:blipFill>
        <p:spPr>
          <a:xfrm>
            <a:off x="7375856" y="493125"/>
            <a:ext cx="1171860" cy="1473048"/>
          </a:xfrm>
          <a:prstGeom prst="rect">
            <a:avLst/>
          </a:prstGeom>
        </p:spPr>
      </p:pic>
      <p:pic>
        <p:nvPicPr>
          <p:cNvPr id="6" name="Picture 5">
            <a:extLst>
              <a:ext uri="{FF2B5EF4-FFF2-40B4-BE49-F238E27FC236}">
                <a16:creationId xmlns:a16="http://schemas.microsoft.com/office/drawing/2014/main" id="{4A93FA13-79B2-4688-AAEA-BB02A8C24770}"/>
              </a:ext>
            </a:extLst>
          </p:cNvPr>
          <p:cNvPicPr>
            <a:picLocks noChangeAspect="1"/>
          </p:cNvPicPr>
          <p:nvPr/>
        </p:nvPicPr>
        <p:blipFill>
          <a:blip r:embed="rId4"/>
          <a:stretch>
            <a:fillRect/>
          </a:stretch>
        </p:blipFill>
        <p:spPr>
          <a:xfrm>
            <a:off x="7295846" y="2169903"/>
            <a:ext cx="1146996" cy="1216635"/>
          </a:xfrm>
          <a:prstGeom prst="rect">
            <a:avLst/>
          </a:prstGeom>
        </p:spPr>
      </p:pic>
      <p:pic>
        <p:nvPicPr>
          <p:cNvPr id="1026" name="Picture 2">
            <a:extLst>
              <a:ext uri="{FF2B5EF4-FFF2-40B4-BE49-F238E27FC236}">
                <a16:creationId xmlns:a16="http://schemas.microsoft.com/office/drawing/2014/main" id="{1E83E05B-82F0-0F94-193A-896950E3D7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5243"/>
          <a:stretch/>
        </p:blipFill>
        <p:spPr bwMode="auto">
          <a:xfrm>
            <a:off x="6001139" y="952180"/>
            <a:ext cx="1146996" cy="12384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DCF4FCC-AA61-47A3-AAE1-F363F870EA6B}"/>
              </a:ext>
            </a:extLst>
          </p:cNvPr>
          <p:cNvPicPr>
            <a:picLocks noChangeAspect="1"/>
          </p:cNvPicPr>
          <p:nvPr/>
        </p:nvPicPr>
        <p:blipFill>
          <a:blip r:embed="rId6"/>
          <a:stretch>
            <a:fillRect/>
          </a:stretch>
        </p:blipFill>
        <p:spPr>
          <a:xfrm>
            <a:off x="5980882" y="2560137"/>
            <a:ext cx="942674" cy="1708912"/>
          </a:xfrm>
          <a:prstGeom prst="rect">
            <a:avLst/>
          </a:prstGeom>
        </p:spPr>
      </p:pic>
    </p:spTree>
    <p:extLst>
      <p:ext uri="{BB962C8B-B14F-4D97-AF65-F5344CB8AC3E}">
        <p14:creationId xmlns:p14="http://schemas.microsoft.com/office/powerpoint/2010/main" val="4172004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508" y="316094"/>
            <a:ext cx="8516983" cy="6387737"/>
          </a:xfrm>
          <a:prstGeom prst="rect">
            <a:avLst/>
          </a:prstGeom>
        </p:spPr>
      </p:pic>
      <p:sp>
        <p:nvSpPr>
          <p:cNvPr id="6" name="TextBox 5"/>
          <p:cNvSpPr txBox="1"/>
          <p:nvPr/>
        </p:nvSpPr>
        <p:spPr>
          <a:xfrm>
            <a:off x="727892" y="725524"/>
            <a:ext cx="7492999" cy="6155531"/>
          </a:xfrm>
          <a:prstGeom prst="rect">
            <a:avLst/>
          </a:prstGeom>
          <a:noFill/>
        </p:spPr>
        <p:txBody>
          <a:bodyPr wrap="square" rtlCol="0">
            <a:spAutoFit/>
          </a:bodyPr>
          <a:lstStyle/>
          <a:p>
            <a:pPr algn="ctr"/>
            <a:r>
              <a:rPr lang="en-US" sz="2400" b="1" dirty="0">
                <a:solidFill>
                  <a:schemeClr val="accent6">
                    <a:lumMod val="50000"/>
                  </a:schemeClr>
                </a:solidFill>
                <a:latin typeface="Calibri" panose="020F0502020204030204" pitchFamily="34" charset="0"/>
                <a:cs typeface="Calibri" panose="020F0502020204030204" pitchFamily="34" charset="0"/>
              </a:rPr>
              <a:t>Meet the Pine Tree Class Team</a:t>
            </a:r>
          </a:p>
          <a:p>
            <a:pPr algn="ctr"/>
            <a:r>
              <a:rPr lang="en-US" sz="2400" b="1" dirty="0">
                <a:solidFill>
                  <a:schemeClr val="accent6">
                    <a:lumMod val="50000"/>
                  </a:schemeClr>
                </a:solidFill>
                <a:latin typeface="Calibri" panose="020F0502020204030204" pitchFamily="34" charset="0"/>
                <a:cs typeface="Calibri" panose="020F0502020204030204" pitchFamily="34" charset="0"/>
              </a:rPr>
              <a:t>(Year 1)</a:t>
            </a:r>
          </a:p>
          <a:p>
            <a:endParaRPr lang="en-US" sz="2400" b="1" dirty="0">
              <a:solidFill>
                <a:schemeClr val="accent6">
                  <a:lumMod val="50000"/>
                </a:schemeClr>
              </a:solidFill>
              <a:latin typeface="Calibri" panose="020F0502020204030204" pitchFamily="34" charset="0"/>
              <a:cs typeface="Calibri" panose="020F0502020204030204" pitchFamily="34" charset="0"/>
            </a:endParaRPr>
          </a:p>
          <a:p>
            <a:r>
              <a:rPr lang="en-US" sz="2400" dirty="0">
                <a:solidFill>
                  <a:schemeClr val="accent6">
                    <a:lumMod val="50000"/>
                  </a:schemeClr>
                </a:solidFill>
                <a:latin typeface="Calibri" panose="020F0502020204030204" pitchFamily="34" charset="0"/>
                <a:cs typeface="Calibri" panose="020F0502020204030204" pitchFamily="34" charset="0"/>
              </a:rPr>
              <a:t>Teachers</a:t>
            </a:r>
          </a:p>
          <a:p>
            <a:r>
              <a:rPr lang="en-US" sz="2400" dirty="0" err="1">
                <a:solidFill>
                  <a:schemeClr val="accent6">
                    <a:lumMod val="50000"/>
                  </a:schemeClr>
                </a:solidFill>
                <a:latin typeface="Calibri" panose="020F0502020204030204" pitchFamily="34" charset="0"/>
                <a:cs typeface="Calibri" panose="020F0502020204030204" pitchFamily="34" charset="0"/>
              </a:rPr>
              <a:t>Mrs</a:t>
            </a:r>
            <a:r>
              <a:rPr lang="en-US" sz="2400" dirty="0">
                <a:solidFill>
                  <a:schemeClr val="accent6">
                    <a:lumMod val="50000"/>
                  </a:schemeClr>
                </a:solidFill>
                <a:latin typeface="Calibri" panose="020F0502020204030204" pitchFamily="34" charset="0"/>
                <a:cs typeface="Calibri" panose="020F0502020204030204" pitchFamily="34" charset="0"/>
              </a:rPr>
              <a:t> Stutt</a:t>
            </a:r>
          </a:p>
          <a:p>
            <a:r>
              <a:rPr lang="en-US" sz="2400" dirty="0" err="1">
                <a:solidFill>
                  <a:schemeClr val="accent6">
                    <a:lumMod val="50000"/>
                  </a:schemeClr>
                </a:solidFill>
                <a:latin typeface="Calibri" panose="020F0502020204030204" pitchFamily="34" charset="0"/>
                <a:cs typeface="Calibri" panose="020F0502020204030204" pitchFamily="34" charset="0"/>
              </a:rPr>
              <a:t>Mrs</a:t>
            </a:r>
            <a:r>
              <a:rPr lang="en-US" sz="2400" dirty="0">
                <a:solidFill>
                  <a:schemeClr val="accent6">
                    <a:lumMod val="50000"/>
                  </a:schemeClr>
                </a:solidFill>
                <a:latin typeface="Calibri" panose="020F0502020204030204" pitchFamily="34" charset="0"/>
                <a:cs typeface="Calibri" panose="020F0502020204030204" pitchFamily="34" charset="0"/>
              </a:rPr>
              <a:t> </a:t>
            </a:r>
            <a:r>
              <a:rPr lang="en-US" sz="2400" dirty="0" err="1">
                <a:solidFill>
                  <a:schemeClr val="accent6">
                    <a:lumMod val="50000"/>
                  </a:schemeClr>
                </a:solidFill>
                <a:latin typeface="Calibri" panose="020F0502020204030204" pitchFamily="34" charset="0"/>
                <a:cs typeface="Calibri" panose="020F0502020204030204" pitchFamily="34" charset="0"/>
              </a:rPr>
              <a:t>Magiera</a:t>
            </a:r>
            <a:endParaRPr lang="en-US" sz="2400" dirty="0">
              <a:solidFill>
                <a:schemeClr val="accent6">
                  <a:lumMod val="50000"/>
                </a:schemeClr>
              </a:solidFill>
              <a:latin typeface="Calibri" panose="020F0502020204030204" pitchFamily="34" charset="0"/>
              <a:cs typeface="Calibri" panose="020F0502020204030204" pitchFamily="34" charset="0"/>
            </a:endParaRPr>
          </a:p>
          <a:p>
            <a:endParaRPr lang="en-US" sz="2400" dirty="0">
              <a:solidFill>
                <a:schemeClr val="accent6">
                  <a:lumMod val="50000"/>
                </a:schemeClr>
              </a:solidFill>
              <a:latin typeface="Calibri" panose="020F0502020204030204" pitchFamily="34" charset="0"/>
              <a:cs typeface="Calibri" panose="020F0502020204030204" pitchFamily="34" charset="0"/>
            </a:endParaRPr>
          </a:p>
          <a:p>
            <a:r>
              <a:rPr lang="en-US" sz="2400" dirty="0">
                <a:solidFill>
                  <a:schemeClr val="accent6">
                    <a:lumMod val="50000"/>
                  </a:schemeClr>
                </a:solidFill>
                <a:latin typeface="Calibri" panose="020F0502020204030204" pitchFamily="34" charset="0"/>
                <a:cs typeface="Calibri" panose="020F0502020204030204" pitchFamily="34" charset="0"/>
              </a:rPr>
              <a:t>Teaching Assistant</a:t>
            </a:r>
          </a:p>
          <a:p>
            <a:r>
              <a:rPr lang="en-US" sz="2400" dirty="0">
                <a:solidFill>
                  <a:schemeClr val="accent6">
                    <a:lumMod val="50000"/>
                  </a:schemeClr>
                </a:solidFill>
                <a:latin typeface="Calibri" panose="020F0502020204030204" pitchFamily="34" charset="0"/>
                <a:cs typeface="Calibri" panose="020F0502020204030204" pitchFamily="34" charset="0"/>
              </a:rPr>
              <a:t>Miss Hatton</a:t>
            </a:r>
          </a:p>
          <a:p>
            <a:endParaRPr lang="en-US" sz="2400" dirty="0">
              <a:solidFill>
                <a:schemeClr val="accent6">
                  <a:lumMod val="50000"/>
                </a:schemeClr>
              </a:solidFill>
              <a:latin typeface="Calibri" panose="020F0502020204030204" pitchFamily="34" charset="0"/>
              <a:cs typeface="Calibri" panose="020F0502020204030204" pitchFamily="34" charset="0"/>
            </a:endParaRPr>
          </a:p>
          <a:p>
            <a:r>
              <a:rPr lang="en-US" dirty="0">
                <a:solidFill>
                  <a:schemeClr val="accent6">
                    <a:lumMod val="50000"/>
                  </a:schemeClr>
                </a:solidFill>
                <a:latin typeface="Calibri" panose="020F0502020204030204" pitchFamily="34" charset="0"/>
                <a:cs typeface="Calibri" panose="020F0502020204030204" pitchFamily="34" charset="0"/>
              </a:rPr>
              <a:t>                                             </a:t>
            </a:r>
            <a:endParaRPr lang="en-US" sz="2000" dirty="0">
              <a:solidFill>
                <a:schemeClr val="accent6">
                  <a:lumMod val="50000"/>
                </a:schemeClr>
              </a:solidFill>
              <a:latin typeface="Calibri" panose="020F0502020204030204" pitchFamily="34" charset="0"/>
              <a:cs typeface="Calibri" panose="020F0502020204030204" pitchFamily="34" charset="0"/>
            </a:endParaRPr>
          </a:p>
          <a:p>
            <a:endParaRPr lang="en-US" sz="2000" dirty="0">
              <a:solidFill>
                <a:schemeClr val="accent6">
                  <a:lumMod val="50000"/>
                </a:schemeClr>
              </a:solidFill>
              <a:latin typeface="Calibri" panose="020F0502020204030204" pitchFamily="34" charset="0"/>
              <a:cs typeface="Calibri" panose="020F0502020204030204" pitchFamily="34" charset="0"/>
            </a:endParaRPr>
          </a:p>
          <a:p>
            <a:endParaRPr lang="en-US" sz="2000" dirty="0">
              <a:solidFill>
                <a:schemeClr val="accent6">
                  <a:lumMod val="50000"/>
                </a:schemeClr>
              </a:solidFill>
              <a:latin typeface="Calibri" panose="020F0502020204030204" pitchFamily="34" charset="0"/>
              <a:cs typeface="Calibri" panose="020F0502020204030204" pitchFamily="34" charset="0"/>
            </a:endParaRPr>
          </a:p>
          <a:p>
            <a:endParaRPr lang="en-US" sz="2400" dirty="0">
              <a:latin typeface="Comic Sans MS" panose="030F0702030302020204" pitchFamily="66" charset="0"/>
            </a:endParaRPr>
          </a:p>
          <a:p>
            <a:endParaRPr lang="en-US" sz="2400" dirty="0">
              <a:latin typeface="Comic Sans MS" panose="030F0702030302020204" pitchFamily="66" charset="0"/>
            </a:endParaRPr>
          </a:p>
          <a:p>
            <a:endParaRPr lang="en-GB" sz="4800" dirty="0">
              <a:latin typeface="Comic Sans MS" panose="030F0702030302020204" pitchFamily="66" charset="0"/>
            </a:endParaRPr>
          </a:p>
        </p:txBody>
      </p:sp>
      <p:pic>
        <p:nvPicPr>
          <p:cNvPr id="13" name="Picture 12">
            <a:extLst>
              <a:ext uri="{FF2B5EF4-FFF2-40B4-BE49-F238E27FC236}">
                <a16:creationId xmlns:a16="http://schemas.microsoft.com/office/drawing/2014/main" id="{D03FEA1B-BC0E-0DCC-3885-3855C8252754}"/>
              </a:ext>
            </a:extLst>
          </p:cNvPr>
          <p:cNvPicPr>
            <a:picLocks noChangeAspect="1"/>
          </p:cNvPicPr>
          <p:nvPr/>
        </p:nvPicPr>
        <p:blipFill>
          <a:blip r:embed="rId3"/>
          <a:stretch>
            <a:fillRect/>
          </a:stretch>
        </p:blipFill>
        <p:spPr>
          <a:xfrm>
            <a:off x="533400" y="4333646"/>
            <a:ext cx="1487553" cy="2243522"/>
          </a:xfrm>
          <a:prstGeom prst="rect">
            <a:avLst/>
          </a:prstGeom>
        </p:spPr>
      </p:pic>
      <p:pic>
        <p:nvPicPr>
          <p:cNvPr id="5" name="Picture 4" descr="A picture containing human face, smile, person, clothing&#10;&#10;Description automatically generated">
            <a:extLst>
              <a:ext uri="{FF2B5EF4-FFF2-40B4-BE49-F238E27FC236}">
                <a16:creationId xmlns:a16="http://schemas.microsoft.com/office/drawing/2014/main" id="{630B6242-A1A0-02FA-FB39-708E15C9C7EB}"/>
              </a:ext>
            </a:extLst>
          </p:cNvPr>
          <p:cNvPicPr>
            <a:picLocks noChangeAspect="1"/>
          </p:cNvPicPr>
          <p:nvPr/>
        </p:nvPicPr>
        <p:blipFill>
          <a:blip r:embed="rId4"/>
          <a:stretch>
            <a:fillRect/>
          </a:stretch>
        </p:blipFill>
        <p:spPr>
          <a:xfrm>
            <a:off x="5956329" y="1633013"/>
            <a:ext cx="1631806" cy="2116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erson smiling at camera&#10;&#10;Description automatically generated">
            <a:extLst>
              <a:ext uri="{FF2B5EF4-FFF2-40B4-BE49-F238E27FC236}">
                <a16:creationId xmlns:a16="http://schemas.microsoft.com/office/drawing/2014/main" id="{0E250937-79C6-5C88-3565-B4E273F6EF3E}"/>
              </a:ext>
            </a:extLst>
          </p:cNvPr>
          <p:cNvPicPr>
            <a:picLocks noChangeAspect="1"/>
          </p:cNvPicPr>
          <p:nvPr/>
        </p:nvPicPr>
        <p:blipFill>
          <a:blip r:embed="rId5"/>
          <a:stretch>
            <a:fillRect/>
          </a:stretch>
        </p:blipFill>
        <p:spPr>
          <a:xfrm>
            <a:off x="3812871" y="1631190"/>
            <a:ext cx="1529196" cy="2053390"/>
          </a:xfrm>
          <a:prstGeom prst="rect">
            <a:avLst/>
          </a:prstGeom>
        </p:spPr>
      </p:pic>
    </p:spTree>
    <p:extLst>
      <p:ext uri="{BB962C8B-B14F-4D97-AF65-F5344CB8AC3E}">
        <p14:creationId xmlns:p14="http://schemas.microsoft.com/office/powerpoint/2010/main" val="771776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633" y="408169"/>
            <a:ext cx="8516983" cy="6387737"/>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7" name="TextBox 6"/>
          <p:cNvSpPr txBox="1"/>
          <p:nvPr/>
        </p:nvSpPr>
        <p:spPr>
          <a:xfrm>
            <a:off x="623749" y="558983"/>
            <a:ext cx="6185014" cy="6047809"/>
          </a:xfrm>
          <a:prstGeom prst="rect">
            <a:avLst/>
          </a:prstGeom>
          <a:noFill/>
        </p:spPr>
        <p:txBody>
          <a:bodyPr wrap="square" rtlCol="0">
            <a:spAutoFit/>
          </a:bodyPr>
          <a:lstStyle/>
          <a:p>
            <a:r>
              <a:rPr lang="en-US" sz="2400" b="1" u="sng" dirty="0">
                <a:solidFill>
                  <a:schemeClr val="accent6">
                    <a:lumMod val="50000"/>
                  </a:schemeClr>
                </a:solidFill>
                <a:latin typeface="Calibri" panose="020F0502020204030204" pitchFamily="34" charset="0"/>
                <a:cs typeface="Calibri" panose="020F0502020204030204" pitchFamily="34" charset="0"/>
              </a:rPr>
              <a:t>What uniform does your child need in Year 1?</a:t>
            </a:r>
          </a:p>
          <a:p>
            <a:endParaRPr lang="en-US" sz="16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School uniform:</a:t>
            </a:r>
          </a:p>
          <a:p>
            <a:r>
              <a:rPr lang="en-US" sz="2400" dirty="0">
                <a:latin typeface="Calibri" panose="020F0502020204030204" pitchFamily="34" charset="0"/>
                <a:cs typeface="Calibri" panose="020F0502020204030204" pitchFamily="34" charset="0"/>
              </a:rPr>
              <a:t>- Grey school jumper/cardigan </a:t>
            </a:r>
          </a:p>
          <a:p>
            <a:r>
              <a:rPr lang="en-US" sz="2400" dirty="0">
                <a:latin typeface="Calibri" panose="020F0502020204030204" pitchFamily="34" charset="0"/>
                <a:cs typeface="Calibri" panose="020F0502020204030204" pitchFamily="34" charset="0"/>
              </a:rPr>
              <a:t>- White polo t-shirt</a:t>
            </a:r>
          </a:p>
          <a:p>
            <a:pPr marL="342900" indent="-342900">
              <a:buFontTx/>
              <a:buChar char="-"/>
            </a:pPr>
            <a:r>
              <a:rPr lang="en-US" sz="2400" dirty="0">
                <a:latin typeface="Calibri" panose="020F0502020204030204" pitchFamily="34" charset="0"/>
                <a:cs typeface="Calibri" panose="020F0502020204030204" pitchFamily="34" charset="0"/>
              </a:rPr>
              <a:t>Black trousers/skirt</a:t>
            </a:r>
          </a:p>
          <a:p>
            <a:pPr marL="342900" indent="-342900">
              <a:buFontTx/>
              <a:buChar char="-"/>
            </a:pPr>
            <a:r>
              <a:rPr lang="en-US" sz="2400" dirty="0">
                <a:latin typeface="Calibri" panose="020F0502020204030204" pitchFamily="34" charset="0"/>
                <a:cs typeface="Calibri" panose="020F0502020204030204" pitchFamily="34" charset="0"/>
              </a:rPr>
              <a:t>Black shoes/trainers</a:t>
            </a:r>
          </a:p>
          <a:p>
            <a:pPr marL="342900" indent="-342900">
              <a:buFontTx/>
              <a:buChar char="-"/>
            </a:pPr>
            <a:r>
              <a:rPr lang="en-US" sz="2400" dirty="0">
                <a:latin typeface="Calibri" panose="020F0502020204030204" pitchFamily="34" charset="0"/>
                <a:cs typeface="Calibri" panose="020F0502020204030204" pitchFamily="34" charset="0"/>
              </a:rPr>
              <a:t>Green check summer school uniform</a:t>
            </a:r>
          </a:p>
          <a:p>
            <a:endParaRPr lang="en-US" sz="11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PE kit:</a:t>
            </a:r>
          </a:p>
          <a:p>
            <a:r>
              <a:rPr lang="en-US" sz="2400" dirty="0">
                <a:latin typeface="Calibri" panose="020F0502020204030204" pitchFamily="34" charset="0"/>
                <a:cs typeface="Calibri" panose="020F0502020204030204" pitchFamily="34" charset="0"/>
              </a:rPr>
              <a:t>-Green t-shirt </a:t>
            </a:r>
          </a:p>
          <a:p>
            <a:r>
              <a:rPr lang="en-US" sz="2400" dirty="0">
                <a:latin typeface="Calibri" panose="020F0502020204030204" pitchFamily="34" charset="0"/>
                <a:cs typeface="Calibri" panose="020F0502020204030204" pitchFamily="34" charset="0"/>
              </a:rPr>
              <a:t>-Black joggers/shorts</a:t>
            </a:r>
          </a:p>
          <a:p>
            <a:r>
              <a:rPr lang="en-US" sz="2400" dirty="0">
                <a:latin typeface="Calibri" panose="020F0502020204030204" pitchFamily="34" charset="0"/>
                <a:cs typeface="Calibri" panose="020F0502020204030204" pitchFamily="34" charset="0"/>
              </a:rPr>
              <a:t>-Daps/trainers</a:t>
            </a:r>
          </a:p>
          <a:p>
            <a:endParaRPr lang="en-US" sz="2400" dirty="0">
              <a:latin typeface="Calibri" panose="020F0502020204030204" pitchFamily="34" charset="0"/>
              <a:cs typeface="Calibri" panose="020F0502020204030204" pitchFamily="34" charset="0"/>
            </a:endParaRPr>
          </a:p>
          <a:p>
            <a:pPr algn="ctr"/>
            <a:endParaRPr lang="en-US" sz="2400" b="1" dirty="0">
              <a:latin typeface="Calibri" panose="020F0502020204030204" pitchFamily="34" charset="0"/>
              <a:cs typeface="Calibri" panose="020F0502020204030204" pitchFamily="34" charset="0"/>
            </a:endParaRPr>
          </a:p>
          <a:p>
            <a:pPr algn="ctr"/>
            <a:endParaRPr lang="en-US" sz="2400" b="1" dirty="0">
              <a:latin typeface="Calibri" panose="020F0502020204030204" pitchFamily="34" charset="0"/>
              <a:cs typeface="Calibri" panose="020F0502020204030204" pitchFamily="34" charset="0"/>
            </a:endParaRPr>
          </a:p>
          <a:p>
            <a:pPr algn="ctr"/>
            <a:r>
              <a:rPr lang="en-US" sz="2400" b="1" dirty="0">
                <a:latin typeface="Calibri" panose="020F0502020204030204" pitchFamily="34" charset="0"/>
                <a:cs typeface="Calibri" panose="020F0502020204030204" pitchFamily="34" charset="0"/>
              </a:rPr>
              <a:t>Please name everything!</a:t>
            </a:r>
          </a:p>
        </p:txBody>
      </p:sp>
      <p:sp>
        <p:nvSpPr>
          <p:cNvPr id="9" name="TextBox 8"/>
          <p:cNvSpPr txBox="1"/>
          <p:nvPr/>
        </p:nvSpPr>
        <p:spPr>
          <a:xfrm>
            <a:off x="5705205" y="1227909"/>
            <a:ext cx="3213462" cy="3513909"/>
          </a:xfrm>
          <a:prstGeom prst="rect">
            <a:avLst/>
          </a:prstGeom>
          <a:noFill/>
        </p:spPr>
        <p:txBody>
          <a:bodyPr wrap="square" rtlCol="0">
            <a:spAutoFit/>
          </a:bodyPr>
          <a:lstStyle/>
          <a:p>
            <a:endParaRPr lang="en-GB"/>
          </a:p>
        </p:txBody>
      </p:sp>
    </p:spTree>
    <p:extLst>
      <p:ext uri="{BB962C8B-B14F-4D97-AF65-F5344CB8AC3E}">
        <p14:creationId xmlns:p14="http://schemas.microsoft.com/office/powerpoint/2010/main" val="3340667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633" y="408169"/>
            <a:ext cx="8516983" cy="6387737"/>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7" name="TextBox 6"/>
          <p:cNvSpPr txBox="1"/>
          <p:nvPr/>
        </p:nvSpPr>
        <p:spPr>
          <a:xfrm>
            <a:off x="623749" y="558983"/>
            <a:ext cx="6185014" cy="5509200"/>
          </a:xfrm>
          <a:prstGeom prst="rect">
            <a:avLst/>
          </a:prstGeom>
          <a:noFill/>
        </p:spPr>
        <p:txBody>
          <a:bodyPr wrap="square" rtlCol="0">
            <a:spAutoFit/>
          </a:bodyPr>
          <a:lstStyle/>
          <a:p>
            <a:r>
              <a:rPr lang="en-US" sz="2400" b="1" u="sng" dirty="0">
                <a:solidFill>
                  <a:schemeClr val="accent6">
                    <a:lumMod val="50000"/>
                  </a:schemeClr>
                </a:solidFill>
                <a:latin typeface="Calibri" panose="020F0502020204030204" pitchFamily="34" charset="0"/>
                <a:cs typeface="Calibri" panose="020F0502020204030204" pitchFamily="34" charset="0"/>
              </a:rPr>
              <a:t>What else does your child need in Year 1?</a:t>
            </a:r>
          </a:p>
          <a:p>
            <a:endParaRPr lang="en-US" sz="16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Water bottle (with only water)</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Wellies and waterproofs</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Bookbag or folder containing your </a:t>
            </a:r>
          </a:p>
          <a:p>
            <a:r>
              <a:rPr lang="en-US" sz="2400" dirty="0">
                <a:latin typeface="Calibri" panose="020F0502020204030204" pitchFamily="34" charset="0"/>
                <a:cs typeface="Calibri" panose="020F0502020204030204" pitchFamily="34" charset="0"/>
              </a:rPr>
              <a:t>child’s reading book and record (every day)</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Spelling folder (every Friday)</a:t>
            </a:r>
          </a:p>
          <a:p>
            <a:pPr marL="285750" indent="-28575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endParaRPr lang="en-US" sz="2400" b="1" dirty="0">
              <a:latin typeface="Calibri" panose="020F0502020204030204" pitchFamily="34" charset="0"/>
              <a:cs typeface="Calibri" panose="020F0502020204030204" pitchFamily="34" charset="0"/>
            </a:endParaRPr>
          </a:p>
          <a:p>
            <a:endParaRPr lang="en-US" sz="2400" b="1" dirty="0">
              <a:latin typeface="Calibri" panose="020F0502020204030204" pitchFamily="34" charset="0"/>
              <a:cs typeface="Calibri" panose="020F0502020204030204" pitchFamily="34" charset="0"/>
            </a:endParaRPr>
          </a:p>
          <a:p>
            <a:endParaRPr lang="en-US" sz="2400" b="1" dirty="0">
              <a:latin typeface="Calibri" panose="020F0502020204030204" pitchFamily="34" charset="0"/>
              <a:cs typeface="Calibri" panose="020F0502020204030204" pitchFamily="34" charset="0"/>
            </a:endParaRPr>
          </a:p>
          <a:p>
            <a:endParaRPr lang="en-US" sz="2400" b="1" dirty="0">
              <a:latin typeface="Calibri" panose="020F0502020204030204" pitchFamily="34" charset="0"/>
              <a:cs typeface="Calibri" panose="020F0502020204030204" pitchFamily="34" charset="0"/>
            </a:endParaRPr>
          </a:p>
          <a:p>
            <a:endParaRPr lang="en-US" sz="2400" b="1" dirty="0">
              <a:latin typeface="Calibri" panose="020F0502020204030204" pitchFamily="34" charset="0"/>
              <a:cs typeface="Calibri" panose="020F0502020204030204" pitchFamily="34" charset="0"/>
            </a:endParaRPr>
          </a:p>
          <a:p>
            <a:pPr algn="ctr"/>
            <a:r>
              <a:rPr lang="en-US" sz="2400" b="1" dirty="0">
                <a:latin typeface="Calibri" panose="020F0502020204030204" pitchFamily="34" charset="0"/>
                <a:cs typeface="Calibri" panose="020F0502020204030204" pitchFamily="34" charset="0"/>
              </a:rPr>
              <a:t>Please name everything!</a:t>
            </a:r>
          </a:p>
        </p:txBody>
      </p:sp>
      <p:sp>
        <p:nvSpPr>
          <p:cNvPr id="9" name="TextBox 8"/>
          <p:cNvSpPr txBox="1"/>
          <p:nvPr/>
        </p:nvSpPr>
        <p:spPr>
          <a:xfrm>
            <a:off x="5720025" y="1199230"/>
            <a:ext cx="3213462" cy="3513909"/>
          </a:xfrm>
          <a:prstGeom prst="rect">
            <a:avLst/>
          </a:prstGeom>
          <a:noFill/>
        </p:spPr>
        <p:txBody>
          <a:bodyPr wrap="square" rtlCol="0">
            <a:spAutoFit/>
          </a:bodyPr>
          <a:lstStyle/>
          <a:p>
            <a:endParaRPr lang="en-GB"/>
          </a:p>
        </p:txBody>
      </p:sp>
      <p:pic>
        <p:nvPicPr>
          <p:cNvPr id="10" name="Picture 9" descr="A picture containing person, grass, outdoor, laying&#10;&#10;Description automatically generated">
            <a:extLst>
              <a:ext uri="{FF2B5EF4-FFF2-40B4-BE49-F238E27FC236}">
                <a16:creationId xmlns:a16="http://schemas.microsoft.com/office/drawing/2014/main" id="{E659ABDF-EACE-87AD-99F9-397C02B58D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804091" y="1681986"/>
            <a:ext cx="3101795" cy="2326346"/>
          </a:xfrm>
          <a:prstGeom prst="rect">
            <a:avLst/>
          </a:prstGeom>
          <a:effectLst>
            <a:softEdge rad="127000"/>
          </a:effectLst>
        </p:spPr>
      </p:pic>
    </p:spTree>
    <p:extLst>
      <p:ext uri="{BB962C8B-B14F-4D97-AF65-F5344CB8AC3E}">
        <p14:creationId xmlns:p14="http://schemas.microsoft.com/office/powerpoint/2010/main" val="3005100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59" y="274319"/>
            <a:ext cx="8516983" cy="6387737"/>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8" name="TextBox 7"/>
          <p:cNvSpPr txBox="1"/>
          <p:nvPr/>
        </p:nvSpPr>
        <p:spPr>
          <a:xfrm>
            <a:off x="672736" y="458741"/>
            <a:ext cx="5982789" cy="4893647"/>
          </a:xfrm>
          <a:prstGeom prst="rect">
            <a:avLst/>
          </a:prstGeom>
          <a:noFill/>
        </p:spPr>
        <p:txBody>
          <a:bodyPr wrap="square" rtlCol="0">
            <a:spAutoFit/>
          </a:bodyPr>
          <a:lstStyle/>
          <a:p>
            <a:pPr algn="ctr"/>
            <a:r>
              <a:rPr lang="en-GB" sz="2800" dirty="0"/>
              <a:t>PE </a:t>
            </a:r>
          </a:p>
          <a:p>
            <a:endParaRPr lang="en-GB" sz="2800" dirty="0"/>
          </a:p>
          <a:p>
            <a:pPr marL="457200" indent="-457200">
              <a:buFont typeface="Arial" panose="020B0604020202020204" pitchFamily="34" charset="0"/>
              <a:buChar char="•"/>
            </a:pPr>
            <a:r>
              <a:rPr lang="en-GB" sz="2800" dirty="0"/>
              <a:t>At least 1 session a week</a:t>
            </a:r>
          </a:p>
          <a:p>
            <a:endParaRPr lang="en-US" sz="2000" dirty="0"/>
          </a:p>
          <a:p>
            <a:pPr algn="ctr"/>
            <a:r>
              <a:rPr lang="en-GB" sz="2000" dirty="0"/>
              <a:t>Please help to support your child’s independence by giving them opportunities to dress themselves at home- this will help with a quick change for PE in school.</a:t>
            </a:r>
          </a:p>
          <a:p>
            <a:endParaRPr lang="en-GB" sz="2800" dirty="0">
              <a:solidFill>
                <a:schemeClr val="accent6">
                  <a:lumMod val="75000"/>
                </a:schemeClr>
              </a:solidFill>
            </a:endParaRPr>
          </a:p>
          <a:p>
            <a:r>
              <a:rPr lang="en-GB" sz="2800" dirty="0">
                <a:solidFill>
                  <a:schemeClr val="accent6">
                    <a:lumMod val="75000"/>
                  </a:schemeClr>
                </a:solidFill>
              </a:rPr>
              <a:t>All uniform will stay in school. PE kits will go home at the end of every term.              </a:t>
            </a:r>
          </a:p>
          <a:p>
            <a:pPr algn="ctr"/>
            <a:endParaRPr lang="en-GB" sz="3200" b="1" dirty="0"/>
          </a:p>
          <a:p>
            <a:pPr algn="ctr"/>
            <a:r>
              <a:rPr lang="en-GB" sz="3200" b="1" dirty="0"/>
              <a:t>Please name everything</a:t>
            </a:r>
            <a:r>
              <a:rPr lang="en-GB" sz="2800" b="1" dirty="0"/>
              <a:t>! </a:t>
            </a:r>
          </a:p>
        </p:txBody>
      </p:sp>
      <p:pic>
        <p:nvPicPr>
          <p:cNvPr id="9" name="Picture 8">
            <a:extLst>
              <a:ext uri="{FF2B5EF4-FFF2-40B4-BE49-F238E27FC236}">
                <a16:creationId xmlns:a16="http://schemas.microsoft.com/office/drawing/2014/main" id="{28EF2737-A2EF-4D82-ADF8-DC26F9702C55}"/>
              </a:ext>
            </a:extLst>
          </p:cNvPr>
          <p:cNvPicPr>
            <a:picLocks noChangeAspect="1"/>
          </p:cNvPicPr>
          <p:nvPr/>
        </p:nvPicPr>
        <p:blipFill>
          <a:blip r:embed="rId3"/>
          <a:stretch>
            <a:fillRect/>
          </a:stretch>
        </p:blipFill>
        <p:spPr>
          <a:xfrm>
            <a:off x="6595701" y="2913806"/>
            <a:ext cx="1439332" cy="1769454"/>
          </a:xfrm>
          <a:prstGeom prst="rect">
            <a:avLst/>
          </a:prstGeom>
          <a:effectLst>
            <a:softEdge rad="152400"/>
          </a:effectLst>
        </p:spPr>
      </p:pic>
      <p:pic>
        <p:nvPicPr>
          <p:cNvPr id="13" name="Picture 12">
            <a:extLst>
              <a:ext uri="{FF2B5EF4-FFF2-40B4-BE49-F238E27FC236}">
                <a16:creationId xmlns:a16="http://schemas.microsoft.com/office/drawing/2014/main" id="{3E992B56-1A5A-441C-9D12-AF04F476D837}"/>
              </a:ext>
            </a:extLst>
          </p:cNvPr>
          <p:cNvPicPr>
            <a:picLocks noChangeAspect="1"/>
          </p:cNvPicPr>
          <p:nvPr/>
        </p:nvPicPr>
        <p:blipFill>
          <a:blip r:embed="rId4"/>
          <a:stretch>
            <a:fillRect/>
          </a:stretch>
        </p:blipFill>
        <p:spPr>
          <a:xfrm>
            <a:off x="5988076" y="5257800"/>
            <a:ext cx="1003818" cy="923868"/>
          </a:xfrm>
          <a:prstGeom prst="rect">
            <a:avLst/>
          </a:prstGeom>
          <a:effectLst>
            <a:softEdge rad="50800"/>
          </a:effectLst>
        </p:spPr>
      </p:pic>
      <p:pic>
        <p:nvPicPr>
          <p:cNvPr id="16" name="Picture 15" descr="A group of children playing basketball&#10;&#10;Description automatically generated with low confidence">
            <a:extLst>
              <a:ext uri="{FF2B5EF4-FFF2-40B4-BE49-F238E27FC236}">
                <a16:creationId xmlns:a16="http://schemas.microsoft.com/office/drawing/2014/main" id="{B83016C1-D2DF-45C0-A45F-1A891EAD7C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5589" y="458741"/>
            <a:ext cx="2932610" cy="1720933"/>
          </a:xfrm>
          <a:prstGeom prst="rect">
            <a:avLst/>
          </a:prstGeom>
          <a:effectLst>
            <a:softEdge rad="165100"/>
          </a:effectLst>
        </p:spPr>
      </p:pic>
    </p:spTree>
    <p:extLst>
      <p:ext uri="{BB962C8B-B14F-4D97-AF65-F5344CB8AC3E}">
        <p14:creationId xmlns:p14="http://schemas.microsoft.com/office/powerpoint/2010/main" val="3363707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49" y="191018"/>
            <a:ext cx="8791302" cy="6603274"/>
          </a:xfrm>
          <a:prstGeom prst="rect">
            <a:avLst/>
          </a:prstGeom>
        </p:spPr>
      </p:pic>
      <p:sp>
        <p:nvSpPr>
          <p:cNvPr id="6" name="TextBox 5"/>
          <p:cNvSpPr txBox="1"/>
          <p:nvPr/>
        </p:nvSpPr>
        <p:spPr>
          <a:xfrm>
            <a:off x="463260" y="485504"/>
            <a:ext cx="4769922" cy="6647974"/>
          </a:xfrm>
          <a:prstGeom prst="rect">
            <a:avLst/>
          </a:prstGeom>
          <a:noFill/>
        </p:spPr>
        <p:txBody>
          <a:bodyPr wrap="square" rtlCol="0">
            <a:spAutoFit/>
          </a:bodyPr>
          <a:lstStyle/>
          <a:p>
            <a:r>
              <a:rPr lang="en-US" b="1" u="sng" dirty="0">
                <a:solidFill>
                  <a:schemeClr val="accent6">
                    <a:lumMod val="50000"/>
                  </a:schemeClr>
                </a:solidFill>
                <a:latin typeface="Calibri" panose="020F0502020204030204" pitchFamily="34" charset="0"/>
                <a:cs typeface="Calibri" panose="020F0502020204030204" pitchFamily="34" charset="0"/>
              </a:rPr>
              <a:t>Our Vision</a:t>
            </a:r>
          </a:p>
          <a:p>
            <a:r>
              <a:rPr lang="en-US" dirty="0">
                <a:solidFill>
                  <a:schemeClr val="accent6">
                    <a:lumMod val="50000"/>
                  </a:schemeClr>
                </a:solidFill>
                <a:latin typeface="Calibri" panose="020F0502020204030204" pitchFamily="34" charset="0"/>
                <a:cs typeface="Calibri" panose="020F0502020204030204" pitchFamily="34" charset="0"/>
              </a:rPr>
              <a:t>We want happy, engaged leaners within a beautiful, authentic learning space that is calm and consistent. We use natural, versatile, open ended resources that are carefully chosen to provoke creativity, wonder and concentration both inside and outside. We want an environment where children are confident to risk take and problem solve whilst learning both knowledge and skills and where the natural world takes center stage. </a:t>
            </a:r>
          </a:p>
          <a:p>
            <a:endParaRPr lang="en-US" dirty="0">
              <a:solidFill>
                <a:schemeClr val="accent6">
                  <a:lumMod val="50000"/>
                </a:schemeClr>
              </a:solidFill>
              <a:latin typeface="Calibri" panose="020F0502020204030204" pitchFamily="34" charset="0"/>
              <a:cs typeface="Calibri" panose="020F0502020204030204" pitchFamily="34" charset="0"/>
            </a:endParaRPr>
          </a:p>
          <a:p>
            <a:r>
              <a:rPr lang="en-US" b="1" u="sng" dirty="0">
                <a:solidFill>
                  <a:schemeClr val="accent6">
                    <a:lumMod val="50000"/>
                  </a:schemeClr>
                </a:solidFill>
                <a:latin typeface="Calibri" panose="020F0502020204030204" pitchFamily="34" charset="0"/>
                <a:cs typeface="Calibri" panose="020F0502020204030204" pitchFamily="34" charset="0"/>
              </a:rPr>
              <a:t>Nurturing and enrichment</a:t>
            </a:r>
          </a:p>
          <a:p>
            <a:r>
              <a:rPr lang="en-US" dirty="0">
                <a:solidFill>
                  <a:schemeClr val="accent6">
                    <a:lumMod val="50000"/>
                  </a:schemeClr>
                </a:solidFill>
                <a:latin typeface="Calibri" panose="020F0502020204030204" pitchFamily="34" charset="0"/>
                <a:cs typeface="Calibri" panose="020F0502020204030204" pitchFamily="34" charset="0"/>
              </a:rPr>
              <a:t>We are aware that children will continue to need lots of nurture and wellbeing work and we have planned our curriculum around this. Interventions to help any children will be put in place once we get to know your children. Wellbeing and feeling safe and secure are our primary goals because without that, the learning won’t take place. </a:t>
            </a:r>
          </a:p>
          <a:p>
            <a:endParaRPr lang="en-US" sz="2400" dirty="0">
              <a:latin typeface="Comic Sans MS" panose="030F0702030302020204" pitchFamily="66" charset="0"/>
            </a:endParaRPr>
          </a:p>
          <a:p>
            <a:endParaRPr lang="en-GB" sz="2400" dirty="0">
              <a:latin typeface="Comic Sans MS" panose="030F0702030302020204" pitchFamily="66" charset="0"/>
            </a:endParaRPr>
          </a:p>
        </p:txBody>
      </p:sp>
      <p:grpSp>
        <p:nvGrpSpPr>
          <p:cNvPr id="14" name="Group 13">
            <a:extLst>
              <a:ext uri="{FF2B5EF4-FFF2-40B4-BE49-F238E27FC236}">
                <a16:creationId xmlns:a16="http://schemas.microsoft.com/office/drawing/2014/main" id="{952C7EAA-9562-4368-B8AD-60E9DF1BA03B}"/>
              </a:ext>
            </a:extLst>
          </p:cNvPr>
          <p:cNvGrpSpPr/>
          <p:nvPr/>
        </p:nvGrpSpPr>
        <p:grpSpPr>
          <a:xfrm>
            <a:off x="5264364" y="402202"/>
            <a:ext cx="3469843" cy="6173844"/>
            <a:chOff x="5264364" y="402202"/>
            <a:chExt cx="3469843" cy="6173844"/>
          </a:xfrm>
        </p:grpSpPr>
        <p:pic>
          <p:nvPicPr>
            <p:cNvPr id="10" name="Picture 9">
              <a:extLst>
                <a:ext uri="{FF2B5EF4-FFF2-40B4-BE49-F238E27FC236}">
                  <a16:creationId xmlns:a16="http://schemas.microsoft.com/office/drawing/2014/main" id="{EB0FA8F0-7DA5-4D69-84FC-803B3C070C2D}"/>
                </a:ext>
              </a:extLst>
            </p:cNvPr>
            <p:cNvPicPr>
              <a:picLocks noChangeAspect="1"/>
            </p:cNvPicPr>
            <p:nvPr/>
          </p:nvPicPr>
          <p:blipFill>
            <a:blip r:embed="rId3"/>
            <a:stretch>
              <a:fillRect/>
            </a:stretch>
          </p:blipFill>
          <p:spPr>
            <a:xfrm>
              <a:off x="6232666" y="3320084"/>
              <a:ext cx="2441972" cy="3255962"/>
            </a:xfrm>
            <a:prstGeom prst="rect">
              <a:avLst/>
            </a:prstGeom>
            <a:effectLst>
              <a:softEdge rad="127000"/>
            </a:effectLst>
          </p:spPr>
        </p:pic>
        <p:pic>
          <p:nvPicPr>
            <p:cNvPr id="12" name="Picture 11">
              <a:extLst>
                <a:ext uri="{FF2B5EF4-FFF2-40B4-BE49-F238E27FC236}">
                  <a16:creationId xmlns:a16="http://schemas.microsoft.com/office/drawing/2014/main" id="{D5924DE3-856E-47BF-9AF0-FAE495760CBE}"/>
                </a:ext>
              </a:extLst>
            </p:cNvPr>
            <p:cNvPicPr>
              <a:picLocks noChangeAspect="1"/>
            </p:cNvPicPr>
            <p:nvPr/>
          </p:nvPicPr>
          <p:blipFill>
            <a:blip r:embed="rId4"/>
            <a:stretch>
              <a:fillRect/>
            </a:stretch>
          </p:blipFill>
          <p:spPr>
            <a:xfrm>
              <a:off x="6173096" y="402202"/>
              <a:ext cx="2561111" cy="2561111"/>
            </a:xfrm>
            <a:prstGeom prst="rect">
              <a:avLst/>
            </a:prstGeom>
            <a:effectLst>
              <a:softEdge rad="127000"/>
            </a:effectLst>
          </p:spPr>
        </p:pic>
        <p:pic>
          <p:nvPicPr>
            <p:cNvPr id="13" name="Picture 12">
              <a:extLst>
                <a:ext uri="{FF2B5EF4-FFF2-40B4-BE49-F238E27FC236}">
                  <a16:creationId xmlns:a16="http://schemas.microsoft.com/office/drawing/2014/main" id="{52795E6A-5A21-4E6E-B131-E8846F6244A0}"/>
                </a:ext>
              </a:extLst>
            </p:cNvPr>
            <p:cNvPicPr>
              <a:picLocks noChangeAspect="1"/>
            </p:cNvPicPr>
            <p:nvPr/>
          </p:nvPicPr>
          <p:blipFill>
            <a:blip r:embed="rId5"/>
            <a:stretch>
              <a:fillRect/>
            </a:stretch>
          </p:blipFill>
          <p:spPr>
            <a:xfrm>
              <a:off x="5264364" y="2283792"/>
              <a:ext cx="1573253" cy="2092859"/>
            </a:xfrm>
            <a:prstGeom prst="rect">
              <a:avLst/>
            </a:prstGeom>
            <a:effectLst>
              <a:softEdge rad="127000"/>
            </a:effectLst>
          </p:spPr>
        </p:pic>
      </p:grpSp>
    </p:spTree>
    <p:extLst>
      <p:ext uri="{BB962C8B-B14F-4D97-AF65-F5344CB8AC3E}">
        <p14:creationId xmlns:p14="http://schemas.microsoft.com/office/powerpoint/2010/main" val="4035736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508" y="195941"/>
            <a:ext cx="8516983" cy="6387737"/>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8" name="TextBox 7"/>
          <p:cNvSpPr txBox="1"/>
          <p:nvPr/>
        </p:nvSpPr>
        <p:spPr>
          <a:xfrm>
            <a:off x="530402" y="293698"/>
            <a:ext cx="5982788" cy="4585871"/>
          </a:xfrm>
          <a:prstGeom prst="rect">
            <a:avLst/>
          </a:prstGeom>
          <a:noFill/>
        </p:spPr>
        <p:txBody>
          <a:bodyPr wrap="square" rtlCol="0">
            <a:spAutoFit/>
          </a:bodyPr>
          <a:lstStyle/>
          <a:p>
            <a:r>
              <a:rPr lang="en-US" sz="3200" b="1" u="sng" dirty="0">
                <a:solidFill>
                  <a:schemeClr val="accent6">
                    <a:lumMod val="50000"/>
                  </a:schemeClr>
                </a:solidFill>
                <a:latin typeface="Calibri" panose="020F0502020204030204" pitchFamily="34" charset="0"/>
                <a:cs typeface="Calibri" panose="020F0502020204030204" pitchFamily="34" charset="0"/>
              </a:rPr>
              <a:t>Our School Day</a:t>
            </a:r>
          </a:p>
          <a:p>
            <a:r>
              <a:rPr lang="en-US" sz="2000" dirty="0">
                <a:solidFill>
                  <a:schemeClr val="accent6">
                    <a:lumMod val="50000"/>
                  </a:schemeClr>
                </a:solidFill>
                <a:latin typeface="Calibri" panose="020F0502020204030204" pitchFamily="34" charset="0"/>
                <a:cs typeface="Calibri" panose="020F0502020204030204" pitchFamily="34" charset="0"/>
              </a:rPr>
              <a:t>8.30-8.45 Classroom doors open- soft start</a:t>
            </a:r>
          </a:p>
          <a:p>
            <a:r>
              <a:rPr lang="en-US" sz="2000" dirty="0">
                <a:solidFill>
                  <a:schemeClr val="accent6">
                    <a:lumMod val="50000"/>
                  </a:schemeClr>
                </a:solidFill>
                <a:latin typeface="Calibri" panose="020F0502020204030204" pitchFamily="34" charset="0"/>
                <a:cs typeface="Calibri" panose="020F0502020204030204" pitchFamily="34" charset="0"/>
              </a:rPr>
              <a:t>8:45-8.55 Funky fingers/register</a:t>
            </a:r>
          </a:p>
          <a:p>
            <a:r>
              <a:rPr lang="en-US" sz="2000" dirty="0">
                <a:solidFill>
                  <a:schemeClr val="accent6">
                    <a:lumMod val="50000"/>
                  </a:schemeClr>
                </a:solidFill>
                <a:latin typeface="Calibri" panose="020F0502020204030204" pitchFamily="34" charset="0"/>
                <a:cs typeface="Calibri" panose="020F0502020204030204" pitchFamily="34" charset="0"/>
              </a:rPr>
              <a:t>8:55- Phonics</a:t>
            </a:r>
          </a:p>
          <a:p>
            <a:r>
              <a:rPr lang="en-US" sz="2000" dirty="0">
                <a:solidFill>
                  <a:schemeClr val="accent6">
                    <a:lumMod val="50000"/>
                  </a:schemeClr>
                </a:solidFill>
                <a:latin typeface="Calibri" panose="020F0502020204030204" pitchFamily="34" charset="0"/>
                <a:cs typeface="Calibri" panose="020F0502020204030204" pitchFamily="34" charset="0"/>
              </a:rPr>
              <a:t>9.30- English</a:t>
            </a:r>
          </a:p>
          <a:p>
            <a:r>
              <a:rPr lang="en-US" sz="2000" dirty="0">
                <a:solidFill>
                  <a:schemeClr val="accent6">
                    <a:lumMod val="50000"/>
                  </a:schemeClr>
                </a:solidFill>
                <a:latin typeface="Calibri" panose="020F0502020204030204" pitchFamily="34" charset="0"/>
                <a:cs typeface="Calibri" panose="020F0502020204030204" pitchFamily="34" charset="0"/>
              </a:rPr>
              <a:t>10:15-Break </a:t>
            </a:r>
          </a:p>
          <a:p>
            <a:r>
              <a:rPr lang="en-US" sz="2000" dirty="0">
                <a:solidFill>
                  <a:schemeClr val="accent6">
                    <a:lumMod val="50000"/>
                  </a:schemeClr>
                </a:solidFill>
                <a:latin typeface="Calibri" panose="020F0502020204030204" pitchFamily="34" charset="0"/>
                <a:cs typeface="Calibri" panose="020F0502020204030204" pitchFamily="34" charset="0"/>
              </a:rPr>
              <a:t>10:30 Assembly</a:t>
            </a:r>
          </a:p>
          <a:p>
            <a:r>
              <a:rPr lang="en-US" sz="2000" dirty="0">
                <a:solidFill>
                  <a:schemeClr val="accent6">
                    <a:lumMod val="50000"/>
                  </a:schemeClr>
                </a:solidFill>
                <a:latin typeface="Calibri" panose="020F0502020204030204" pitchFamily="34" charset="0"/>
                <a:cs typeface="Calibri" panose="020F0502020204030204" pitchFamily="34" charset="0"/>
              </a:rPr>
              <a:t>10.45-Explore and Learn (readers) </a:t>
            </a:r>
          </a:p>
          <a:p>
            <a:r>
              <a:rPr lang="en-US" sz="2000" dirty="0">
                <a:solidFill>
                  <a:schemeClr val="accent6">
                    <a:lumMod val="50000"/>
                  </a:schemeClr>
                </a:solidFill>
                <a:latin typeface="Calibri" panose="020F0502020204030204" pitchFamily="34" charset="0"/>
                <a:cs typeface="Calibri" panose="020F0502020204030204" pitchFamily="34" charset="0"/>
              </a:rPr>
              <a:t>12.00-Lunch</a:t>
            </a:r>
          </a:p>
          <a:p>
            <a:r>
              <a:rPr lang="en-US" sz="2000" dirty="0">
                <a:solidFill>
                  <a:schemeClr val="accent6">
                    <a:lumMod val="50000"/>
                  </a:schemeClr>
                </a:solidFill>
                <a:latin typeface="Calibri" panose="020F0502020204030204" pitchFamily="34" charset="0"/>
                <a:cs typeface="Calibri" panose="020F0502020204030204" pitchFamily="34" charset="0"/>
              </a:rPr>
              <a:t>1.00-Circle time</a:t>
            </a:r>
          </a:p>
          <a:p>
            <a:r>
              <a:rPr lang="en-US" sz="2000" dirty="0">
                <a:solidFill>
                  <a:schemeClr val="accent6">
                    <a:lumMod val="50000"/>
                  </a:schemeClr>
                </a:solidFill>
                <a:latin typeface="Calibri" panose="020F0502020204030204" pitchFamily="34" charset="0"/>
                <a:cs typeface="Calibri" panose="020F0502020204030204" pitchFamily="34" charset="0"/>
              </a:rPr>
              <a:t>1.10-Maths</a:t>
            </a:r>
          </a:p>
          <a:p>
            <a:r>
              <a:rPr lang="en-US" sz="2000" dirty="0">
                <a:solidFill>
                  <a:schemeClr val="accent6">
                    <a:lumMod val="50000"/>
                  </a:schemeClr>
                </a:solidFill>
                <a:latin typeface="Calibri" panose="020F0502020204030204" pitchFamily="34" charset="0"/>
                <a:cs typeface="Calibri" panose="020F0502020204030204" pitchFamily="34" charset="0"/>
              </a:rPr>
              <a:t>2.00- Foundation subject</a:t>
            </a:r>
          </a:p>
          <a:p>
            <a:r>
              <a:rPr lang="en-US" sz="2000" dirty="0">
                <a:solidFill>
                  <a:schemeClr val="accent6">
                    <a:lumMod val="50000"/>
                  </a:schemeClr>
                </a:solidFill>
                <a:latin typeface="Calibri" panose="020F0502020204030204" pitchFamily="34" charset="0"/>
                <a:cs typeface="Calibri" panose="020F0502020204030204" pitchFamily="34" charset="0"/>
              </a:rPr>
              <a:t>3.00-Story</a:t>
            </a:r>
          </a:p>
          <a:p>
            <a:r>
              <a:rPr lang="en-US" sz="2000" dirty="0">
                <a:solidFill>
                  <a:schemeClr val="accent6">
                    <a:lumMod val="50000"/>
                  </a:schemeClr>
                </a:solidFill>
                <a:latin typeface="Calibri" panose="020F0502020204030204" pitchFamily="34" charset="0"/>
                <a:cs typeface="Calibri" panose="020F0502020204030204" pitchFamily="34" charset="0"/>
              </a:rPr>
              <a:t>3.15- Home time</a:t>
            </a:r>
          </a:p>
        </p:txBody>
      </p:sp>
      <p:pic>
        <p:nvPicPr>
          <p:cNvPr id="13" name="Picture 12" descr="A picture containing grass, outdoor, person, standing&#10;&#10;Description automatically generated">
            <a:extLst>
              <a:ext uri="{FF2B5EF4-FFF2-40B4-BE49-F238E27FC236}">
                <a16:creationId xmlns:a16="http://schemas.microsoft.com/office/drawing/2014/main" id="{2B1282FB-0048-47E0-ADFB-D54B7EFE2F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5565" y="3547328"/>
            <a:ext cx="2335659" cy="1751744"/>
          </a:xfrm>
          <a:prstGeom prst="rect">
            <a:avLst/>
          </a:prstGeom>
          <a:effectLst>
            <a:softEdge rad="190500"/>
          </a:effectLst>
        </p:spPr>
      </p:pic>
      <p:pic>
        <p:nvPicPr>
          <p:cNvPr id="6" name="Picture 5">
            <a:extLst>
              <a:ext uri="{FF2B5EF4-FFF2-40B4-BE49-F238E27FC236}">
                <a16:creationId xmlns:a16="http://schemas.microsoft.com/office/drawing/2014/main" id="{F2D89349-D731-439A-978A-3A4D9C506DD1}"/>
              </a:ext>
            </a:extLst>
          </p:cNvPr>
          <p:cNvPicPr>
            <a:picLocks noChangeAspect="1"/>
          </p:cNvPicPr>
          <p:nvPr/>
        </p:nvPicPr>
        <p:blipFill>
          <a:blip r:embed="rId4"/>
          <a:stretch>
            <a:fillRect/>
          </a:stretch>
        </p:blipFill>
        <p:spPr>
          <a:xfrm>
            <a:off x="6286803" y="422917"/>
            <a:ext cx="2326795" cy="2508637"/>
          </a:xfrm>
          <a:prstGeom prst="rect">
            <a:avLst/>
          </a:prstGeom>
          <a:effectLst>
            <a:softEdge rad="63500"/>
          </a:effectLst>
        </p:spPr>
      </p:pic>
    </p:spTree>
    <p:extLst>
      <p:ext uri="{BB962C8B-B14F-4D97-AF65-F5344CB8AC3E}">
        <p14:creationId xmlns:p14="http://schemas.microsoft.com/office/powerpoint/2010/main" val="319849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C1787C-DDA4-4664-8E60-E971C603DB7C}"/>
              </a:ext>
            </a:extLst>
          </p:cNvPr>
          <p:cNvSpPr>
            <a:spLocks noGrp="1"/>
          </p:cNvSpPr>
          <p:nvPr>
            <p:ph idx="1"/>
          </p:nvPr>
        </p:nvSpPr>
        <p:spPr/>
        <p:txBody>
          <a:bodyPr/>
          <a:lstStyle/>
          <a:p>
            <a:endParaRPr lang="en-GB"/>
          </a:p>
        </p:txBody>
      </p:sp>
      <p:pic>
        <p:nvPicPr>
          <p:cNvPr id="10" name="Picture 9">
            <a:extLst>
              <a:ext uri="{FF2B5EF4-FFF2-40B4-BE49-F238E27FC236}">
                <a16:creationId xmlns:a16="http://schemas.microsoft.com/office/drawing/2014/main" id="{706AE914-A57D-43BC-B1B8-9AFCB169F9FA}"/>
              </a:ext>
            </a:extLst>
          </p:cNvPr>
          <p:cNvPicPr>
            <a:picLocks noChangeAspect="1"/>
          </p:cNvPicPr>
          <p:nvPr/>
        </p:nvPicPr>
        <p:blipFill>
          <a:blip r:embed="rId3"/>
          <a:stretch>
            <a:fillRect/>
          </a:stretch>
        </p:blipFill>
        <p:spPr>
          <a:xfrm>
            <a:off x="184481" y="285920"/>
            <a:ext cx="8795767" cy="6231612"/>
          </a:xfrm>
          <a:prstGeom prst="rect">
            <a:avLst/>
          </a:prstGeom>
        </p:spPr>
      </p:pic>
      <p:pic>
        <p:nvPicPr>
          <p:cNvPr id="1026" name="Picture 2">
            <a:extLst>
              <a:ext uri="{FF2B5EF4-FFF2-40B4-BE49-F238E27FC236}">
                <a16:creationId xmlns:a16="http://schemas.microsoft.com/office/drawing/2014/main" id="{F49838A9-2D61-E22A-E7E7-1F88188496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458" y="4048300"/>
            <a:ext cx="1636450" cy="212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5210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d140417-d081-471e-955f-cd9c0f5518a2" xsi:nil="true"/>
    <lcf76f155ced4ddcb4097134ff3c332f xmlns="d832edb8-b057-4401-ba6f-e78eed09c63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504376B6AFB9D47AEDC303516735B94" ma:contentTypeVersion="15" ma:contentTypeDescription="Create a new document." ma:contentTypeScope="" ma:versionID="086ad21512e1226af425bddba02a18ab">
  <xsd:schema xmlns:xsd="http://www.w3.org/2001/XMLSchema" xmlns:xs="http://www.w3.org/2001/XMLSchema" xmlns:p="http://schemas.microsoft.com/office/2006/metadata/properties" xmlns:ns2="d832edb8-b057-4401-ba6f-e78eed09c630" xmlns:ns3="9d140417-d081-471e-955f-cd9c0f5518a2" targetNamespace="http://schemas.microsoft.com/office/2006/metadata/properties" ma:root="true" ma:fieldsID="0c1a2723785e5081dbb10cf27004193e" ns2:_="" ns3:_="">
    <xsd:import namespace="d832edb8-b057-4401-ba6f-e78eed09c630"/>
    <xsd:import namespace="9d140417-d081-471e-955f-cd9c0f5518a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32edb8-b057-4401-ba6f-e78eed09c6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d1a20f7-5f2f-4f65-99a8-0eb842797803"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140417-d081-471e-955f-cd9c0f5518a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a02c1a9-addd-4279-b7df-e7a095ec5cea}" ma:internalName="TaxCatchAll" ma:showField="CatchAllData" ma:web="9d140417-d081-471e-955f-cd9c0f5518a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26956D-482E-450B-AAF9-86249631FF32}">
  <ds:schemaRefs>
    <ds:schemaRef ds:uri="http://purl.org/dc/terms/"/>
    <ds:schemaRef ds:uri="http://purl.org/dc/elements/1.1/"/>
    <ds:schemaRef ds:uri="http://schemas.microsoft.com/office/infopath/2007/PartnerControls"/>
    <ds:schemaRef ds:uri="d832edb8-b057-4401-ba6f-e78eed09c630"/>
    <ds:schemaRef ds:uri="http://schemas.openxmlformats.org/package/2006/metadata/core-properties"/>
    <ds:schemaRef ds:uri="http://schemas.microsoft.com/office/2006/documentManagement/types"/>
    <ds:schemaRef ds:uri="http://www.w3.org/XML/1998/namespace"/>
    <ds:schemaRef ds:uri="http://purl.org/dc/dcmitype/"/>
    <ds:schemaRef ds:uri="9d140417-d081-471e-955f-cd9c0f5518a2"/>
    <ds:schemaRef ds:uri="http://schemas.microsoft.com/office/2006/metadata/properties"/>
  </ds:schemaRefs>
</ds:datastoreItem>
</file>

<file path=customXml/itemProps2.xml><?xml version="1.0" encoding="utf-8"?>
<ds:datastoreItem xmlns:ds="http://schemas.openxmlformats.org/officeDocument/2006/customXml" ds:itemID="{FAE0BA92-E886-48A9-9EB5-C47742CEF8C1}">
  <ds:schemaRefs>
    <ds:schemaRef ds:uri="http://schemas.microsoft.com/sharepoint/v3/contenttype/forms"/>
  </ds:schemaRefs>
</ds:datastoreItem>
</file>

<file path=customXml/itemProps3.xml><?xml version="1.0" encoding="utf-8"?>
<ds:datastoreItem xmlns:ds="http://schemas.openxmlformats.org/officeDocument/2006/customXml" ds:itemID="{2BDC51B4-7333-40E1-B86F-EC6F576CF1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32edb8-b057-4401-ba6f-e78eed09c630"/>
    <ds:schemaRef ds:uri="9d140417-d081-471e-955f-cd9c0f5518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1851</TotalTime>
  <Words>1932</Words>
  <Application>Microsoft Office PowerPoint</Application>
  <PresentationFormat>On-screen Show (4:3)</PresentationFormat>
  <Paragraphs>231</Paragraphs>
  <Slides>24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Comic Sans MS</vt:lpstr>
      <vt:lpstr>Sassoon Infant Std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Dance</dc:creator>
  <cp:lastModifiedBy>Magda Magiera</cp:lastModifiedBy>
  <cp:revision>19</cp:revision>
  <cp:lastPrinted>2024-09-09T15:08:34Z</cp:lastPrinted>
  <dcterms:created xsi:type="dcterms:W3CDTF">2019-04-26T11:54:02Z</dcterms:created>
  <dcterms:modified xsi:type="dcterms:W3CDTF">2024-09-09T18:13:05Z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0x0101002504376B6AFB9D47AEDC303516735B94</vt:lpwstr>
  </property>
  <property fmtid="{D5CDD505-2E9C-101B-9397-08002B2CF9AE}" pid="3" name="MediaServiceImageTags">
    <vt:lpwstr/>
  </property>
  <property fmtid="{D5CDD505-2E9C-101B-9397-08002B2CF9AE}" pid="4" name="Order">
    <vt:lpwstr>19336600.0000000</vt:lpwstr>
  </property>
</Properties>
</file>